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sldIdLst>
    <p:sldId id="306" r:id="rId2"/>
    <p:sldId id="429" r:id="rId3"/>
    <p:sldId id="428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6482" autoAdjust="0"/>
  </p:normalViewPr>
  <p:slideViewPr>
    <p:cSldViewPr>
      <p:cViewPr>
        <p:scale>
          <a:sx n="70" d="100"/>
          <a:sy n="70" d="100"/>
        </p:scale>
        <p:origin x="-2628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 </a:t>
            </a:r>
            <a:br>
              <a:rPr lang="cs-CZ" b="1" dirty="0" smtClean="0"/>
            </a:br>
            <a:r>
              <a:rPr lang="cs-CZ" b="1" dirty="0" smtClean="0"/>
              <a:t>Multiple Importance Sampling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smtClean="0"/>
              <a:t>Jeden člen kombinovaného odhadu</a:t>
            </a:r>
            <a:endParaRPr lang="cs-CZ" dirty="0" smtClean="0">
              <a:latin typeface="Arial CE" charset="-18"/>
            </a:endParaRPr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1371600" y="2743200"/>
            <a:ext cx="6097588" cy="2897188"/>
          </a:xfrm>
          <a:custGeom>
            <a:avLst/>
            <a:gdLst>
              <a:gd name="T0" fmla="*/ 192 w 3841"/>
              <a:gd name="T1" fmla="*/ 1680 h 1825"/>
              <a:gd name="T2" fmla="*/ 384 w 3841"/>
              <a:gd name="T3" fmla="*/ 1440 h 1825"/>
              <a:gd name="T4" fmla="*/ 480 w 3841"/>
              <a:gd name="T5" fmla="*/ 1248 h 1825"/>
              <a:gd name="T6" fmla="*/ 624 w 3841"/>
              <a:gd name="T7" fmla="*/ 720 h 1825"/>
              <a:gd name="T8" fmla="*/ 720 w 3841"/>
              <a:gd name="T9" fmla="*/ 336 h 1825"/>
              <a:gd name="T10" fmla="*/ 816 w 3841"/>
              <a:gd name="T11" fmla="*/ 144 h 1825"/>
              <a:gd name="T12" fmla="*/ 912 w 3841"/>
              <a:gd name="T13" fmla="*/ 0 h 1825"/>
              <a:gd name="T14" fmla="*/ 1008 w 3841"/>
              <a:gd name="T15" fmla="*/ 0 h 1825"/>
              <a:gd name="T16" fmla="*/ 1104 w 3841"/>
              <a:gd name="T17" fmla="*/ 144 h 1825"/>
              <a:gd name="T18" fmla="*/ 1296 w 3841"/>
              <a:gd name="T19" fmla="*/ 528 h 1825"/>
              <a:gd name="T20" fmla="*/ 1488 w 3841"/>
              <a:gd name="T21" fmla="*/ 960 h 1825"/>
              <a:gd name="T22" fmla="*/ 1632 w 3841"/>
              <a:gd name="T23" fmla="*/ 1248 h 1825"/>
              <a:gd name="T24" fmla="*/ 1824 w 3841"/>
              <a:gd name="T25" fmla="*/ 1392 h 1825"/>
              <a:gd name="T26" fmla="*/ 2016 w 3841"/>
              <a:gd name="T27" fmla="*/ 1440 h 1825"/>
              <a:gd name="T28" fmla="*/ 2208 w 3841"/>
              <a:gd name="T29" fmla="*/ 1440 h 1825"/>
              <a:gd name="T30" fmla="*/ 2352 w 3841"/>
              <a:gd name="T31" fmla="*/ 1392 h 1825"/>
              <a:gd name="T32" fmla="*/ 2448 w 3841"/>
              <a:gd name="T33" fmla="*/ 1200 h 1825"/>
              <a:gd name="T34" fmla="*/ 2544 w 3841"/>
              <a:gd name="T35" fmla="*/ 864 h 1825"/>
              <a:gd name="T36" fmla="*/ 2640 w 3841"/>
              <a:gd name="T37" fmla="*/ 672 h 1825"/>
              <a:gd name="T38" fmla="*/ 2736 w 3841"/>
              <a:gd name="T39" fmla="*/ 624 h 1825"/>
              <a:gd name="T40" fmla="*/ 2832 w 3841"/>
              <a:gd name="T41" fmla="*/ 672 h 1825"/>
              <a:gd name="T42" fmla="*/ 3024 w 3841"/>
              <a:gd name="T43" fmla="*/ 1056 h 1825"/>
              <a:gd name="T44" fmla="*/ 3216 w 3841"/>
              <a:gd name="T45" fmla="*/ 1440 h 1825"/>
              <a:gd name="T46" fmla="*/ 3408 w 3841"/>
              <a:gd name="T47" fmla="*/ 1632 h 1825"/>
              <a:gd name="T48" fmla="*/ 3600 w 3841"/>
              <a:gd name="T49" fmla="*/ 1728 h 1825"/>
              <a:gd name="T50" fmla="*/ 3840 w 3841"/>
              <a:gd name="T51" fmla="*/ 1776 h 1825"/>
              <a:gd name="T52" fmla="*/ 3840 w 3841"/>
              <a:gd name="T53" fmla="*/ 1824 h 1825"/>
              <a:gd name="T54" fmla="*/ 0 w 3841"/>
              <a:gd name="T55" fmla="*/ 1824 h 1825"/>
              <a:gd name="T56" fmla="*/ 192 w 3841"/>
              <a:gd name="T57" fmla="*/ 1680 h 18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41"/>
              <a:gd name="T88" fmla="*/ 0 h 1825"/>
              <a:gd name="T89" fmla="*/ 3841 w 3841"/>
              <a:gd name="T90" fmla="*/ 1825 h 18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41" h="1825">
                <a:moveTo>
                  <a:pt x="192" y="1680"/>
                </a:moveTo>
                <a:lnTo>
                  <a:pt x="384" y="1440"/>
                </a:lnTo>
                <a:lnTo>
                  <a:pt x="480" y="1248"/>
                </a:lnTo>
                <a:lnTo>
                  <a:pt x="624" y="720"/>
                </a:lnTo>
                <a:lnTo>
                  <a:pt x="720" y="336"/>
                </a:lnTo>
                <a:lnTo>
                  <a:pt x="816" y="144"/>
                </a:lnTo>
                <a:lnTo>
                  <a:pt x="912" y="0"/>
                </a:lnTo>
                <a:lnTo>
                  <a:pt x="1008" y="0"/>
                </a:lnTo>
                <a:lnTo>
                  <a:pt x="1104" y="144"/>
                </a:lnTo>
                <a:lnTo>
                  <a:pt x="1296" y="528"/>
                </a:lnTo>
                <a:lnTo>
                  <a:pt x="1488" y="960"/>
                </a:lnTo>
                <a:lnTo>
                  <a:pt x="1632" y="1248"/>
                </a:lnTo>
                <a:lnTo>
                  <a:pt x="1824" y="1392"/>
                </a:lnTo>
                <a:lnTo>
                  <a:pt x="2016" y="1440"/>
                </a:lnTo>
                <a:lnTo>
                  <a:pt x="2208" y="1440"/>
                </a:lnTo>
                <a:lnTo>
                  <a:pt x="2352" y="1392"/>
                </a:lnTo>
                <a:lnTo>
                  <a:pt x="2448" y="1200"/>
                </a:lnTo>
                <a:lnTo>
                  <a:pt x="2544" y="864"/>
                </a:lnTo>
                <a:lnTo>
                  <a:pt x="2640" y="672"/>
                </a:lnTo>
                <a:lnTo>
                  <a:pt x="2736" y="624"/>
                </a:lnTo>
                <a:lnTo>
                  <a:pt x="2832" y="672"/>
                </a:lnTo>
                <a:lnTo>
                  <a:pt x="3024" y="1056"/>
                </a:lnTo>
                <a:lnTo>
                  <a:pt x="3216" y="1440"/>
                </a:lnTo>
                <a:lnTo>
                  <a:pt x="3408" y="1632"/>
                </a:lnTo>
                <a:lnTo>
                  <a:pt x="3600" y="1728"/>
                </a:lnTo>
                <a:lnTo>
                  <a:pt x="3840" y="1776"/>
                </a:lnTo>
                <a:lnTo>
                  <a:pt x="3840" y="1824"/>
                </a:lnTo>
                <a:lnTo>
                  <a:pt x="0" y="1824"/>
                </a:lnTo>
                <a:lnTo>
                  <a:pt x="192" y="1680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384300" y="1993900"/>
            <a:ext cx="6070600" cy="363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09913" y="2409825"/>
            <a:ext cx="8128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3200" b="1">
                <a:latin typeface="Arial" pitchFamily="34" charset="0"/>
              </a:rPr>
              <a:t>f(x)</a:t>
            </a:r>
            <a:endParaRPr lang="cs-CZ" sz="3200" b="1">
              <a:latin typeface="Arial CE" charset="-18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220788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7300913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1371600" y="4038600"/>
            <a:ext cx="6097588" cy="1601788"/>
          </a:xfrm>
          <a:custGeom>
            <a:avLst/>
            <a:gdLst>
              <a:gd name="T0" fmla="*/ 0 w 3841"/>
              <a:gd name="T1" fmla="*/ 1008 h 1009"/>
              <a:gd name="T2" fmla="*/ 336 w 3841"/>
              <a:gd name="T3" fmla="*/ 889 h 1009"/>
              <a:gd name="T4" fmla="*/ 576 w 3841"/>
              <a:gd name="T5" fmla="*/ 712 h 1009"/>
              <a:gd name="T6" fmla="*/ 768 w 3841"/>
              <a:gd name="T7" fmla="*/ 415 h 1009"/>
              <a:gd name="T8" fmla="*/ 912 w 3841"/>
              <a:gd name="T9" fmla="*/ 59 h 1009"/>
              <a:gd name="T10" fmla="*/ 1008 w 3841"/>
              <a:gd name="T11" fmla="*/ 0 h 1009"/>
              <a:gd name="T12" fmla="*/ 1104 w 3841"/>
              <a:gd name="T13" fmla="*/ 59 h 1009"/>
              <a:gd name="T14" fmla="*/ 1200 w 3841"/>
              <a:gd name="T15" fmla="*/ 237 h 1009"/>
              <a:gd name="T16" fmla="*/ 1296 w 3841"/>
              <a:gd name="T17" fmla="*/ 415 h 1009"/>
              <a:gd name="T18" fmla="*/ 1536 w 3841"/>
              <a:gd name="T19" fmla="*/ 720 h 1009"/>
              <a:gd name="T20" fmla="*/ 1824 w 3841"/>
              <a:gd name="T21" fmla="*/ 830 h 1009"/>
              <a:gd name="T22" fmla="*/ 2112 w 3841"/>
              <a:gd name="T23" fmla="*/ 889 h 1009"/>
              <a:gd name="T24" fmla="*/ 2496 w 3841"/>
              <a:gd name="T25" fmla="*/ 949 h 1009"/>
              <a:gd name="T26" fmla="*/ 3027 w 3841"/>
              <a:gd name="T27" fmla="*/ 986 h 1009"/>
              <a:gd name="T28" fmla="*/ 3840 w 3841"/>
              <a:gd name="T29" fmla="*/ 1008 h 10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41"/>
              <a:gd name="T46" fmla="*/ 0 h 1009"/>
              <a:gd name="T47" fmla="*/ 3841 w 3841"/>
              <a:gd name="T48" fmla="*/ 1009 h 100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41" h="1009">
                <a:moveTo>
                  <a:pt x="0" y="1008"/>
                </a:moveTo>
                <a:lnTo>
                  <a:pt x="336" y="889"/>
                </a:lnTo>
                <a:lnTo>
                  <a:pt x="576" y="712"/>
                </a:lnTo>
                <a:lnTo>
                  <a:pt x="768" y="415"/>
                </a:lnTo>
                <a:lnTo>
                  <a:pt x="912" y="59"/>
                </a:lnTo>
                <a:lnTo>
                  <a:pt x="1008" y="0"/>
                </a:lnTo>
                <a:lnTo>
                  <a:pt x="1104" y="59"/>
                </a:lnTo>
                <a:lnTo>
                  <a:pt x="1200" y="237"/>
                </a:lnTo>
                <a:lnTo>
                  <a:pt x="1296" y="415"/>
                </a:lnTo>
                <a:lnTo>
                  <a:pt x="1536" y="720"/>
                </a:lnTo>
                <a:lnTo>
                  <a:pt x="1824" y="830"/>
                </a:lnTo>
                <a:lnTo>
                  <a:pt x="2112" y="889"/>
                </a:lnTo>
                <a:lnTo>
                  <a:pt x="2496" y="949"/>
                </a:lnTo>
                <a:lnTo>
                  <a:pt x="3027" y="986"/>
                </a:lnTo>
                <a:lnTo>
                  <a:pt x="3840" y="1008"/>
                </a:lnTo>
              </a:path>
            </a:pathLst>
          </a:custGeom>
          <a:noFill/>
          <a:ln w="25400" cap="rnd" cmpd="sng">
            <a:solidFill>
              <a:srgbClr val="B500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500313" y="4695825"/>
            <a:ext cx="10731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3200" b="1">
                <a:solidFill>
                  <a:srgbClr val="B50069"/>
                </a:solidFill>
                <a:latin typeface="Arial" pitchFamily="34" charset="0"/>
              </a:rPr>
              <a:t>p</a:t>
            </a:r>
            <a:r>
              <a:rPr lang="cs-CZ" sz="3200" b="1" baseline="-25000">
                <a:solidFill>
                  <a:srgbClr val="B50069"/>
                </a:solidFill>
                <a:latin typeface="Arial" pitchFamily="34" charset="0"/>
              </a:rPr>
              <a:t>1</a:t>
            </a:r>
            <a:r>
              <a:rPr lang="cs-CZ" sz="3200" b="1">
                <a:solidFill>
                  <a:srgbClr val="B50069"/>
                </a:solidFill>
                <a:latin typeface="Arial" pitchFamily="34" charset="0"/>
              </a:rPr>
              <a:t>(x)</a:t>
            </a:r>
            <a:endParaRPr lang="cs-CZ" sz="3200" b="1">
              <a:solidFill>
                <a:srgbClr val="B50069"/>
              </a:solidFill>
              <a:latin typeface="Arial CE" charset="-18"/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2819400" y="4495800"/>
            <a:ext cx="4649788" cy="1144588"/>
          </a:xfrm>
          <a:custGeom>
            <a:avLst/>
            <a:gdLst>
              <a:gd name="T0" fmla="*/ 2928 w 2929"/>
              <a:gd name="T1" fmla="*/ 672 h 721"/>
              <a:gd name="T2" fmla="*/ 2544 w 2929"/>
              <a:gd name="T3" fmla="*/ 635 h 721"/>
              <a:gd name="T4" fmla="*/ 2304 w 2929"/>
              <a:gd name="T5" fmla="*/ 508 h 721"/>
              <a:gd name="T6" fmla="*/ 2112 w 2929"/>
              <a:gd name="T7" fmla="*/ 296 h 721"/>
              <a:gd name="T8" fmla="*/ 1968 w 2929"/>
              <a:gd name="T9" fmla="*/ 96 h 721"/>
              <a:gd name="T10" fmla="*/ 1872 w 2929"/>
              <a:gd name="T11" fmla="*/ 0 h 721"/>
              <a:gd name="T12" fmla="*/ 1776 w 2929"/>
              <a:gd name="T13" fmla="*/ 42 h 721"/>
              <a:gd name="T14" fmla="*/ 1680 w 2929"/>
              <a:gd name="T15" fmla="*/ 169 h 721"/>
              <a:gd name="T16" fmla="*/ 1584 w 2929"/>
              <a:gd name="T17" fmla="*/ 296 h 721"/>
              <a:gd name="T18" fmla="*/ 1344 w 2929"/>
              <a:gd name="T19" fmla="*/ 480 h 721"/>
              <a:gd name="T20" fmla="*/ 1056 w 2929"/>
              <a:gd name="T21" fmla="*/ 593 h 721"/>
              <a:gd name="T22" fmla="*/ 768 w 2929"/>
              <a:gd name="T23" fmla="*/ 635 h 721"/>
              <a:gd name="T24" fmla="*/ 384 w 2929"/>
              <a:gd name="T25" fmla="*/ 678 h 721"/>
              <a:gd name="T26" fmla="*/ 0 w 2929"/>
              <a:gd name="T27" fmla="*/ 720 h 7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9"/>
              <a:gd name="T43" fmla="*/ 0 h 721"/>
              <a:gd name="T44" fmla="*/ 2929 w 2929"/>
              <a:gd name="T45" fmla="*/ 721 h 7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9" h="721">
                <a:moveTo>
                  <a:pt x="2928" y="672"/>
                </a:moveTo>
                <a:lnTo>
                  <a:pt x="2544" y="635"/>
                </a:lnTo>
                <a:lnTo>
                  <a:pt x="2304" y="508"/>
                </a:lnTo>
                <a:lnTo>
                  <a:pt x="2112" y="296"/>
                </a:lnTo>
                <a:lnTo>
                  <a:pt x="1968" y="96"/>
                </a:lnTo>
                <a:lnTo>
                  <a:pt x="1872" y="0"/>
                </a:lnTo>
                <a:lnTo>
                  <a:pt x="1776" y="42"/>
                </a:lnTo>
                <a:lnTo>
                  <a:pt x="1680" y="169"/>
                </a:lnTo>
                <a:lnTo>
                  <a:pt x="1584" y="296"/>
                </a:lnTo>
                <a:lnTo>
                  <a:pt x="1344" y="480"/>
                </a:lnTo>
                <a:lnTo>
                  <a:pt x="1056" y="593"/>
                </a:lnTo>
                <a:lnTo>
                  <a:pt x="768" y="635"/>
                </a:lnTo>
                <a:lnTo>
                  <a:pt x="384" y="678"/>
                </a:lnTo>
                <a:lnTo>
                  <a:pt x="0" y="720"/>
                </a:lnTo>
              </a:path>
            </a:pathLst>
          </a:custGeom>
          <a:noFill/>
          <a:ln w="127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5395913" y="4832350"/>
            <a:ext cx="7397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0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cs-CZ" sz="2000" b="1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cs-CZ" sz="2000" b="1">
                <a:solidFill>
                  <a:schemeClr val="accent2"/>
                </a:solidFill>
                <a:latin typeface="Arial" pitchFamily="34" charset="0"/>
              </a:rPr>
              <a:t>(x)</a:t>
            </a:r>
            <a:endParaRPr lang="cs-CZ" sz="2000" b="1">
              <a:solidFill>
                <a:schemeClr val="accent2"/>
              </a:solidFill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4494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Aritmetický průměr</a:t>
            </a:r>
            <a:endParaRPr lang="cs-CZ" smtClean="0">
              <a:latin typeface="Arial CE" charset="-18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1371600" y="2274019"/>
            <a:ext cx="6097588" cy="3659188"/>
          </a:xfrm>
          <a:custGeom>
            <a:avLst/>
            <a:gdLst>
              <a:gd name="T0" fmla="*/ 48 w 3841"/>
              <a:gd name="T1" fmla="*/ 2148 h 2305"/>
              <a:gd name="T2" fmla="*/ 384 w 3841"/>
              <a:gd name="T3" fmla="*/ 2070 h 2305"/>
              <a:gd name="T4" fmla="*/ 624 w 3841"/>
              <a:gd name="T5" fmla="*/ 2070 h 2305"/>
              <a:gd name="T6" fmla="*/ 1104 w 3841"/>
              <a:gd name="T7" fmla="*/ 2031 h 2305"/>
              <a:gd name="T8" fmla="*/ 1584 w 3841"/>
              <a:gd name="T9" fmla="*/ 1992 h 2305"/>
              <a:gd name="T10" fmla="*/ 1968 w 3841"/>
              <a:gd name="T11" fmla="*/ 2031 h 2305"/>
              <a:gd name="T12" fmla="*/ 2208 w 3841"/>
              <a:gd name="T13" fmla="*/ 1992 h 2305"/>
              <a:gd name="T14" fmla="*/ 2544 w 3841"/>
              <a:gd name="T15" fmla="*/ 2031 h 2305"/>
              <a:gd name="T16" fmla="*/ 2736 w 3841"/>
              <a:gd name="T17" fmla="*/ 2031 h 2305"/>
              <a:gd name="T18" fmla="*/ 3024 w 3841"/>
              <a:gd name="T19" fmla="*/ 2070 h 2305"/>
              <a:gd name="T20" fmla="*/ 3312 w 3841"/>
              <a:gd name="T21" fmla="*/ 2070 h 2305"/>
              <a:gd name="T22" fmla="*/ 3456 w 3841"/>
              <a:gd name="T23" fmla="*/ 1992 h 2305"/>
              <a:gd name="T24" fmla="*/ 3552 w 3841"/>
              <a:gd name="T25" fmla="*/ 1758 h 2305"/>
              <a:gd name="T26" fmla="*/ 3648 w 3841"/>
              <a:gd name="T27" fmla="*/ 1290 h 2305"/>
              <a:gd name="T28" fmla="*/ 3744 w 3841"/>
              <a:gd name="T29" fmla="*/ 0 h 2305"/>
              <a:gd name="T30" fmla="*/ 3840 w 3841"/>
              <a:gd name="T31" fmla="*/ 0 h 2305"/>
              <a:gd name="T32" fmla="*/ 3840 w 3841"/>
              <a:gd name="T33" fmla="*/ 2304 h 2305"/>
              <a:gd name="T34" fmla="*/ 0 w 3841"/>
              <a:gd name="T35" fmla="*/ 2304 h 2305"/>
              <a:gd name="T36" fmla="*/ 48 w 3841"/>
              <a:gd name="T37" fmla="*/ 2148 h 230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41"/>
              <a:gd name="T58" fmla="*/ 0 h 2305"/>
              <a:gd name="T59" fmla="*/ 3841 w 3841"/>
              <a:gd name="T60" fmla="*/ 2305 h 230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41" h="2305">
                <a:moveTo>
                  <a:pt x="48" y="2148"/>
                </a:moveTo>
                <a:lnTo>
                  <a:pt x="384" y="2070"/>
                </a:lnTo>
                <a:lnTo>
                  <a:pt x="624" y="2070"/>
                </a:lnTo>
                <a:lnTo>
                  <a:pt x="1104" y="2031"/>
                </a:lnTo>
                <a:lnTo>
                  <a:pt x="1584" y="1992"/>
                </a:lnTo>
                <a:lnTo>
                  <a:pt x="1968" y="2031"/>
                </a:lnTo>
                <a:lnTo>
                  <a:pt x="2208" y="1992"/>
                </a:lnTo>
                <a:lnTo>
                  <a:pt x="2544" y="2031"/>
                </a:lnTo>
                <a:lnTo>
                  <a:pt x="2736" y="2031"/>
                </a:lnTo>
                <a:lnTo>
                  <a:pt x="3024" y="2070"/>
                </a:lnTo>
                <a:lnTo>
                  <a:pt x="3312" y="2070"/>
                </a:lnTo>
                <a:lnTo>
                  <a:pt x="3456" y="1992"/>
                </a:lnTo>
                <a:lnTo>
                  <a:pt x="3552" y="1758"/>
                </a:lnTo>
                <a:lnTo>
                  <a:pt x="3648" y="1290"/>
                </a:lnTo>
                <a:lnTo>
                  <a:pt x="3744" y="0"/>
                </a:lnTo>
                <a:lnTo>
                  <a:pt x="3840" y="0"/>
                </a:lnTo>
                <a:lnTo>
                  <a:pt x="3840" y="2304"/>
                </a:lnTo>
                <a:lnTo>
                  <a:pt x="0" y="2304"/>
                </a:lnTo>
                <a:lnTo>
                  <a:pt x="48" y="2148"/>
                </a:lnTo>
              </a:path>
            </a:pathLst>
          </a:custGeom>
          <a:solidFill>
            <a:srgbClr val="FDE3B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384300" y="2286719"/>
            <a:ext cx="6070600" cy="363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220788" y="6009407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7300913" y="6009407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graphicFrame>
        <p:nvGraphicFramePr>
          <p:cNvPr id="18434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379677"/>
              </p:ext>
            </p:extLst>
          </p:nvPr>
        </p:nvGraphicFramePr>
        <p:xfrm>
          <a:off x="2339752" y="2929731"/>
          <a:ext cx="13430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8" name="Rovnice" r:id="rId4" imgW="583920" imgH="431640" progId="Equation.3">
                  <p:embed/>
                </p:oleObj>
              </mc:Choice>
              <mc:Fallback>
                <p:oleObj name="Rovnice" r:id="rId4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29731"/>
                        <a:ext cx="1343025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257641"/>
              </p:ext>
            </p:extLst>
          </p:nvPr>
        </p:nvGraphicFramePr>
        <p:xfrm>
          <a:off x="2915816" y="1052736"/>
          <a:ext cx="29479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9" name="Rovnice" r:id="rId6" imgW="1282680" imgH="431640" progId="Equation.3">
                  <p:embed/>
                </p:oleObj>
              </mc:Choice>
              <mc:Fallback>
                <p:oleObj name="Rovnice" r:id="rId6" imgW="1282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052736"/>
                        <a:ext cx="29479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1046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reeform 2"/>
          <p:cNvSpPr>
            <a:spLocks/>
          </p:cNvSpPr>
          <p:nvPr/>
        </p:nvSpPr>
        <p:spPr bwMode="auto">
          <a:xfrm>
            <a:off x="1371600" y="4648200"/>
            <a:ext cx="6097588" cy="992188"/>
          </a:xfrm>
          <a:custGeom>
            <a:avLst/>
            <a:gdLst>
              <a:gd name="T0" fmla="*/ 48 w 3841"/>
              <a:gd name="T1" fmla="*/ 312 h 625"/>
              <a:gd name="T2" fmla="*/ 384 w 3841"/>
              <a:gd name="T3" fmla="*/ 156 h 625"/>
              <a:gd name="T4" fmla="*/ 624 w 3841"/>
              <a:gd name="T5" fmla="*/ 156 h 625"/>
              <a:gd name="T6" fmla="*/ 1104 w 3841"/>
              <a:gd name="T7" fmla="*/ 78 h 625"/>
              <a:gd name="T8" fmla="*/ 1584 w 3841"/>
              <a:gd name="T9" fmla="*/ 0 h 625"/>
              <a:gd name="T10" fmla="*/ 1968 w 3841"/>
              <a:gd name="T11" fmla="*/ 78 h 625"/>
              <a:gd name="T12" fmla="*/ 2208 w 3841"/>
              <a:gd name="T13" fmla="*/ 0 h 625"/>
              <a:gd name="T14" fmla="*/ 2544 w 3841"/>
              <a:gd name="T15" fmla="*/ 78 h 625"/>
              <a:gd name="T16" fmla="*/ 2736 w 3841"/>
              <a:gd name="T17" fmla="*/ 78 h 625"/>
              <a:gd name="T18" fmla="*/ 3024 w 3841"/>
              <a:gd name="T19" fmla="*/ 156 h 625"/>
              <a:gd name="T20" fmla="*/ 3312 w 3841"/>
              <a:gd name="T21" fmla="*/ 156 h 625"/>
              <a:gd name="T22" fmla="*/ 3456 w 3841"/>
              <a:gd name="T23" fmla="*/ 49 h 625"/>
              <a:gd name="T24" fmla="*/ 3600 w 3841"/>
              <a:gd name="T25" fmla="*/ 49 h 625"/>
              <a:gd name="T26" fmla="*/ 3744 w 3841"/>
              <a:gd name="T27" fmla="*/ 192 h 625"/>
              <a:gd name="T28" fmla="*/ 3840 w 3841"/>
              <a:gd name="T29" fmla="*/ 432 h 625"/>
              <a:gd name="T30" fmla="*/ 3840 w 3841"/>
              <a:gd name="T31" fmla="*/ 624 h 625"/>
              <a:gd name="T32" fmla="*/ 0 w 3841"/>
              <a:gd name="T33" fmla="*/ 624 h 625"/>
              <a:gd name="T34" fmla="*/ 48 w 3841"/>
              <a:gd name="T35" fmla="*/ 312 h 6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41"/>
              <a:gd name="T55" fmla="*/ 0 h 625"/>
              <a:gd name="T56" fmla="*/ 3841 w 3841"/>
              <a:gd name="T57" fmla="*/ 625 h 6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41" h="625">
                <a:moveTo>
                  <a:pt x="48" y="312"/>
                </a:moveTo>
                <a:lnTo>
                  <a:pt x="384" y="156"/>
                </a:lnTo>
                <a:lnTo>
                  <a:pt x="624" y="156"/>
                </a:lnTo>
                <a:lnTo>
                  <a:pt x="1104" y="78"/>
                </a:lnTo>
                <a:lnTo>
                  <a:pt x="1584" y="0"/>
                </a:lnTo>
                <a:lnTo>
                  <a:pt x="1968" y="78"/>
                </a:lnTo>
                <a:lnTo>
                  <a:pt x="2208" y="0"/>
                </a:lnTo>
                <a:lnTo>
                  <a:pt x="2544" y="78"/>
                </a:lnTo>
                <a:lnTo>
                  <a:pt x="2736" y="78"/>
                </a:lnTo>
                <a:lnTo>
                  <a:pt x="3024" y="156"/>
                </a:lnTo>
                <a:lnTo>
                  <a:pt x="3312" y="156"/>
                </a:lnTo>
                <a:lnTo>
                  <a:pt x="3456" y="49"/>
                </a:lnTo>
                <a:lnTo>
                  <a:pt x="3600" y="49"/>
                </a:lnTo>
                <a:lnTo>
                  <a:pt x="3744" y="192"/>
                </a:lnTo>
                <a:lnTo>
                  <a:pt x="3840" y="432"/>
                </a:lnTo>
                <a:lnTo>
                  <a:pt x="3840" y="624"/>
                </a:lnTo>
                <a:lnTo>
                  <a:pt x="0" y="624"/>
                </a:lnTo>
                <a:lnTo>
                  <a:pt x="48" y="312"/>
                </a:lnTo>
              </a:path>
            </a:pathLst>
          </a:custGeom>
          <a:solidFill>
            <a:srgbClr val="FDE3B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Vyrovnaná heuristika</a:t>
            </a:r>
            <a:endParaRPr lang="cs-CZ" smtClean="0">
              <a:latin typeface="Arial CE" charset="-18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384300" y="1993900"/>
            <a:ext cx="6070600" cy="363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220788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7300913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graphicFrame>
        <p:nvGraphicFramePr>
          <p:cNvPr id="467971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33588" y="2636838"/>
          <a:ext cx="19558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2" name="Rovnice" r:id="rId4" imgW="850680" imgH="431640" progId="Equation.3">
                  <p:embed/>
                </p:oleObj>
              </mc:Choice>
              <mc:Fallback>
                <p:oleObj name="Rovnice" r:id="rId4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2636838"/>
                        <a:ext cx="19558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4739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04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Výpočet přímého osvětlení</a:t>
            </a:r>
            <a:r>
              <a:rPr lang="en-US" b="1" dirty="0" smtClean="0"/>
              <a:t> </a:t>
            </a:r>
            <a:r>
              <a:rPr lang="cs-CZ" b="1" dirty="0" smtClean="0"/>
              <a:t>pomocí MIS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40184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Problém: Najde</a:t>
            </a:r>
            <a:r>
              <a:rPr lang="en-US" dirty="0" smtClean="0"/>
              <a:t>me n</a:t>
            </a:r>
            <a:r>
              <a:rPr lang="cs-CZ" dirty="0" smtClean="0"/>
              <a:t>á</a:t>
            </a:r>
            <a:r>
              <a:rPr lang="en-US" dirty="0" err="1" smtClean="0"/>
              <a:t>hodn</a:t>
            </a:r>
            <a:r>
              <a:rPr lang="cs-CZ" dirty="0" smtClean="0"/>
              <a:t>ý</a:t>
            </a:r>
            <a:r>
              <a:rPr lang="en-US" dirty="0" smtClean="0"/>
              <a:t>m </a:t>
            </a:r>
            <a:r>
              <a:rPr lang="en-US" dirty="0" err="1" smtClean="0"/>
              <a:t>vzorkov</a:t>
            </a:r>
            <a:r>
              <a:rPr lang="cs-CZ" dirty="0" smtClean="0"/>
              <a:t>á</a:t>
            </a:r>
            <a:r>
              <a:rPr lang="en-US" dirty="0" smtClean="0"/>
              <a:t>n</a:t>
            </a:r>
            <a:r>
              <a:rPr lang="cs-CZ" dirty="0" smtClean="0"/>
              <a:t>í</a:t>
            </a:r>
            <a:r>
              <a:rPr lang="en-US" dirty="0" smtClean="0"/>
              <a:t>m BRDF </a:t>
            </a:r>
            <a:r>
              <a:rPr lang="cs-CZ" dirty="0" smtClean="0"/>
              <a:t> světlo?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508" y="1628800"/>
            <a:ext cx="355645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925" y="1628800"/>
            <a:ext cx="358548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67744" y="530120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reference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3789" y="5301208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simple path tracer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(150 cest na pixel)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Images</a:t>
            </a:r>
            <a:r>
              <a:rPr lang="cs-CZ" dirty="0" smtClean="0">
                <a:latin typeface="+mj-lt"/>
              </a:rPr>
              <a:t>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14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Řešíme problém: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přímé osvětlení z daného zdroje světla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tj. odražená radiance z bodu </a:t>
            </a:r>
            <a:r>
              <a:rPr lang="cs-CZ" b="1" dirty="0" smtClean="0"/>
              <a:t>x</a:t>
            </a:r>
            <a:r>
              <a:rPr lang="cs-CZ" dirty="0" smtClean="0"/>
              <a:t> způsobená osvětlením ze zdroje světla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0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osvětlení: Dva možné přístupy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endParaRPr lang="cs-CZ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Vzorkování BRDF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cs-CZ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Vzorkování plochy světel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Dvě vzorkovací techniky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6770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996952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0152" y="4797152"/>
            <a:ext cx="20882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osvětlení: Vzorkování BRDF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cs-CZ" b="1" dirty="0" smtClean="0"/>
              <a:t>Formulace integrálu </a:t>
            </a:r>
            <a:r>
              <a:rPr lang="cs-CZ" dirty="0" smtClean="0"/>
              <a:t>(integrování přes hemisféru nad 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MC estimátor</a:t>
            </a:r>
          </a:p>
          <a:p>
            <a:pPr lvl="1"/>
            <a:r>
              <a:rPr lang="cs-CZ" dirty="0" smtClean="0"/>
              <a:t>Generujeme náhodný směr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baseline="-25000" dirty="0" smtClean="0"/>
              <a:t>,</a:t>
            </a:r>
            <a:r>
              <a:rPr lang="cs-CZ" i="1" baseline="-25000" dirty="0" smtClean="0"/>
              <a:t>k</a:t>
            </a:r>
            <a:r>
              <a:rPr lang="cs-CZ" dirty="0" smtClean="0"/>
              <a:t> podle hustoty </a:t>
            </a:r>
            <a:r>
              <a:rPr lang="cs-CZ" i="1" dirty="0" smtClean="0"/>
              <a:t>p</a:t>
            </a:r>
          </a:p>
          <a:p>
            <a:pPr lvl="1"/>
            <a:r>
              <a:rPr lang="cs-CZ" dirty="0" smtClean="0"/>
              <a:t>Vrhneme paprsek z </a:t>
            </a:r>
            <a:r>
              <a:rPr lang="cs-CZ" b="1" dirty="0" smtClean="0"/>
              <a:t>x</a:t>
            </a:r>
            <a:r>
              <a:rPr lang="cs-CZ" dirty="0" smtClean="0"/>
              <a:t> ve směru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baseline="-25000" dirty="0" smtClean="0"/>
              <a:t>,</a:t>
            </a:r>
            <a:r>
              <a:rPr lang="cs-CZ" i="1" baseline="-25000" dirty="0" smtClean="0"/>
              <a:t>k</a:t>
            </a:r>
            <a:endParaRPr lang="cs-CZ" dirty="0" smtClean="0"/>
          </a:p>
          <a:p>
            <a:pPr lvl="1"/>
            <a:r>
              <a:rPr lang="cs-CZ" dirty="0" smtClean="0"/>
              <a:t>Pokud protne nějaký zdroj světla, přičteme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e</a:t>
            </a:r>
            <a:r>
              <a:rPr lang="cs-CZ" dirty="0" smtClean="0"/>
              <a:t>(.) </a:t>
            </a:r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(.) cos/</a:t>
            </a:r>
            <a:r>
              <a:rPr lang="cs-CZ" dirty="0" err="1" smtClean="0"/>
              <a:t>pdf</a:t>
            </a:r>
            <a:r>
              <a:rPr lang="cs-CZ" dirty="0" smtClean="0"/>
              <a:t> 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452610" name="Object 2"/>
          <p:cNvGraphicFramePr>
            <a:graphicFrameLocks noChangeAspect="1"/>
          </p:cNvGraphicFramePr>
          <p:nvPr/>
        </p:nvGraphicFramePr>
        <p:xfrm>
          <a:off x="550863" y="2236788"/>
          <a:ext cx="8181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6" name="Rovnice" r:id="rId3" imgW="3556000" imgH="393700" progId="Equation.3">
                  <p:embed/>
                </p:oleObj>
              </mc:Choice>
              <mc:Fallback>
                <p:oleObj name="Rovnice" r:id="rId3" imgW="355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236788"/>
                        <a:ext cx="81819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12725" y="5186363"/>
          <a:ext cx="873601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7" name="Rovnice" r:id="rId5" imgW="3797300" imgH="457200" progId="Equation.3">
                  <p:embed/>
                </p:oleObj>
              </mc:Choice>
              <mc:Fallback>
                <p:oleObj name="Rovnice" r:id="rId5" imgW="379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5186363"/>
                        <a:ext cx="873601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4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cs-CZ" dirty="0" smtClean="0"/>
              <a:t>Přímé osvětlení: Vzorkování povrchu zdrojů světla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cs-CZ" b="1" dirty="0" smtClean="0"/>
              <a:t>Formulace integrálu </a:t>
            </a:r>
            <a:r>
              <a:rPr lang="cs-CZ" dirty="0" smtClean="0"/>
              <a:t>(integrování přes plochu zdroje)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MC estimátor</a:t>
            </a:r>
          </a:p>
          <a:p>
            <a:pPr lvl="1"/>
            <a:r>
              <a:rPr lang="cs-CZ" dirty="0" smtClean="0"/>
              <a:t>Generujeme náhodnou pozici </a:t>
            </a:r>
            <a:r>
              <a:rPr lang="cs-CZ" b="1" dirty="0" smtClean="0"/>
              <a:t>y</a:t>
            </a:r>
            <a:r>
              <a:rPr lang="en-US" i="1" baseline="-25000" dirty="0" smtClean="0"/>
              <a:t>k</a:t>
            </a:r>
            <a:r>
              <a:rPr lang="cs-CZ" dirty="0" smtClean="0"/>
              <a:t> na zdroji</a:t>
            </a:r>
            <a:endParaRPr lang="cs-CZ" i="1" dirty="0" smtClean="0"/>
          </a:p>
          <a:p>
            <a:pPr lvl="1"/>
            <a:r>
              <a:rPr lang="cs-CZ" dirty="0" smtClean="0"/>
              <a:t>Testujeme viditelnost mezi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smtClean="0"/>
              <a:t>y</a:t>
            </a:r>
          </a:p>
          <a:p>
            <a:pPr lvl="1"/>
            <a:r>
              <a:rPr lang="cs-CZ" dirty="0" smtClean="0"/>
              <a:t>Pokud V(x,y)=1, přičteme </a:t>
            </a:r>
            <a:r>
              <a:rPr lang="en-US" dirty="0" smtClean="0"/>
              <a:t>|A|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y</a:t>
            </a:r>
            <a:r>
              <a:rPr lang="cs-CZ" dirty="0" smtClean="0"/>
              <a:t>) </a:t>
            </a:r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(.) cos/</a:t>
            </a:r>
            <a:r>
              <a:rPr lang="cs-CZ" dirty="0" err="1" smtClean="0"/>
              <a:t>pdf</a:t>
            </a:r>
            <a:r>
              <a:rPr lang="cs-CZ" dirty="0" smtClean="0"/>
              <a:t> 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454660" name="Object 4"/>
          <p:cNvGraphicFramePr>
            <a:graphicFrameLocks noChangeAspect="1"/>
          </p:cNvGraphicFramePr>
          <p:nvPr/>
        </p:nvGraphicFramePr>
        <p:xfrm>
          <a:off x="271463" y="2368550"/>
          <a:ext cx="87185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0" name="Rovnice" r:id="rId3" imgW="4140200" imgH="368300" progId="Equation.3">
                  <p:embed/>
                </p:oleObj>
              </mc:Choice>
              <mc:Fallback>
                <p:oleObj name="Rovnice" r:id="rId3" imgW="4140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368550"/>
                        <a:ext cx="8718550" cy="7731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1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798" y="5301208"/>
          <a:ext cx="91376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1" name="Rovnice" r:id="rId5" imgW="4457700" imgH="444500" progId="Equation.3">
                  <p:embed/>
                </p:oleObj>
              </mc:Choice>
              <mc:Fallback>
                <p:oleObj name="Rovnice" r:id="rId5" imgW="4457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8" y="5301208"/>
                        <a:ext cx="91376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strategies</a:t>
            </a:r>
            <a:endParaRPr lang="en-US" dirty="0"/>
          </a:p>
        </p:txBody>
      </p:sp>
      <p:pic>
        <p:nvPicPr>
          <p:cNvPr id="1027" name="Picture 3" descr="C:\!SGI\vyuka\2010-zima\PGIII\envmap\rotation\brdf-diffuse.exr.png"/>
          <p:cNvPicPr>
            <a:picLocks noChangeAspect="1" noChangeArrowheads="1"/>
          </p:cNvPicPr>
          <p:nvPr/>
        </p:nvPicPr>
        <p:blipFill>
          <a:blip r:embed="rId2" cstate="print"/>
          <a:srcRect l="11073" t="4921" r="11073" b="4921"/>
          <a:stretch>
            <a:fillRect/>
          </a:stretch>
        </p:blipFill>
        <p:spPr bwMode="auto">
          <a:xfrm>
            <a:off x="749396" y="1138812"/>
            <a:ext cx="1898392" cy="1648810"/>
          </a:xfrm>
          <a:prstGeom prst="rect">
            <a:avLst/>
          </a:prstGeom>
          <a:noFill/>
        </p:spPr>
      </p:pic>
      <p:pic>
        <p:nvPicPr>
          <p:cNvPr id="1028" name="Picture 4" descr="C:\!SGI\vyuka\2010-zima\PGIII\envmap\rotation\brdf-alpha0.20.exr.png"/>
          <p:cNvPicPr>
            <a:picLocks noChangeAspect="1" noChangeArrowheads="1"/>
          </p:cNvPicPr>
          <p:nvPr/>
        </p:nvPicPr>
        <p:blipFill>
          <a:blip r:embed="rId3" cstate="print"/>
          <a:srcRect l="11073" t="4921" r="11073" b="4921"/>
          <a:stretch>
            <a:fillRect/>
          </a:stretch>
        </p:blipFill>
        <p:spPr bwMode="auto">
          <a:xfrm>
            <a:off x="2832196" y="1138812"/>
            <a:ext cx="1898392" cy="1648810"/>
          </a:xfrm>
          <a:prstGeom prst="rect">
            <a:avLst/>
          </a:prstGeom>
          <a:noFill/>
        </p:spPr>
      </p:pic>
      <p:pic>
        <p:nvPicPr>
          <p:cNvPr id="1029" name="Picture 5" descr="C:\!SGI\vyuka\2010-zima\PGIII\envmap\rotation\brdf-alpha0.05.exr.png"/>
          <p:cNvPicPr>
            <a:picLocks noChangeAspect="1" noChangeArrowheads="1"/>
          </p:cNvPicPr>
          <p:nvPr/>
        </p:nvPicPr>
        <p:blipFill>
          <a:blip r:embed="rId4" cstate="print"/>
          <a:srcRect l="11073" t="4921" r="11073" b="4921"/>
          <a:stretch>
            <a:fillRect/>
          </a:stretch>
        </p:blipFill>
        <p:spPr bwMode="auto">
          <a:xfrm>
            <a:off x="4914996" y="1138812"/>
            <a:ext cx="1898392" cy="1648810"/>
          </a:xfrm>
          <a:prstGeom prst="rect">
            <a:avLst/>
          </a:prstGeom>
          <a:noFill/>
        </p:spPr>
      </p:pic>
      <p:pic>
        <p:nvPicPr>
          <p:cNvPr id="1030" name="Picture 6" descr="C:\!SGI\vyuka\2010-zima\PGIII\envmap\rotation\brdf-alpha0.01.exr.png"/>
          <p:cNvPicPr>
            <a:picLocks noChangeAspect="1" noChangeArrowheads="1"/>
          </p:cNvPicPr>
          <p:nvPr/>
        </p:nvPicPr>
        <p:blipFill>
          <a:blip r:embed="rId5" cstate="print"/>
          <a:srcRect l="11073" t="4921" r="11073" b="4921"/>
          <a:stretch>
            <a:fillRect/>
          </a:stretch>
        </p:blipFill>
        <p:spPr bwMode="auto">
          <a:xfrm>
            <a:off x="6997796" y="1138812"/>
            <a:ext cx="1898392" cy="1648810"/>
          </a:xfrm>
          <a:prstGeom prst="rect">
            <a:avLst/>
          </a:prstGeom>
          <a:noFill/>
        </p:spPr>
      </p:pic>
      <p:pic>
        <p:nvPicPr>
          <p:cNvPr id="1031" name="Picture 7" descr="C:\!SGI\vyuka\2010-zima\PGIII\envmap\rotation\em-diffuse.exr.png"/>
          <p:cNvPicPr>
            <a:picLocks noChangeAspect="1" noChangeArrowheads="1"/>
          </p:cNvPicPr>
          <p:nvPr/>
        </p:nvPicPr>
        <p:blipFill>
          <a:blip r:embed="rId6" cstate="print"/>
          <a:srcRect l="11073" t="4921" r="11073" b="4921"/>
          <a:stretch>
            <a:fillRect/>
          </a:stretch>
        </p:blipFill>
        <p:spPr bwMode="auto">
          <a:xfrm>
            <a:off x="749396" y="2931606"/>
            <a:ext cx="1898392" cy="1648810"/>
          </a:xfrm>
          <a:prstGeom prst="rect">
            <a:avLst/>
          </a:prstGeom>
          <a:noFill/>
        </p:spPr>
      </p:pic>
      <p:pic>
        <p:nvPicPr>
          <p:cNvPr id="1032" name="Picture 8" descr="C:\!SGI\vyuka\2010-zima\PGIII\envmap\rotation\em-alpha0.20.exr.png"/>
          <p:cNvPicPr>
            <a:picLocks noChangeAspect="1" noChangeArrowheads="1"/>
          </p:cNvPicPr>
          <p:nvPr/>
        </p:nvPicPr>
        <p:blipFill>
          <a:blip r:embed="rId7" cstate="print"/>
          <a:srcRect l="11073" t="4921" r="11073" b="4921"/>
          <a:stretch>
            <a:fillRect/>
          </a:stretch>
        </p:blipFill>
        <p:spPr bwMode="auto">
          <a:xfrm>
            <a:off x="2832196" y="2931606"/>
            <a:ext cx="1898392" cy="1648810"/>
          </a:xfrm>
          <a:prstGeom prst="rect">
            <a:avLst/>
          </a:prstGeom>
          <a:noFill/>
        </p:spPr>
      </p:pic>
      <p:pic>
        <p:nvPicPr>
          <p:cNvPr id="1033" name="Picture 9" descr="C:\!SGI\vyuka\2010-zima\PGIII\envmap\rotation\em-alpha0.05.exr.png"/>
          <p:cNvPicPr>
            <a:picLocks noChangeAspect="1" noChangeArrowheads="1"/>
          </p:cNvPicPr>
          <p:nvPr/>
        </p:nvPicPr>
        <p:blipFill>
          <a:blip r:embed="rId8" cstate="print"/>
          <a:srcRect l="11073" t="4921" r="11073" b="4921"/>
          <a:stretch>
            <a:fillRect/>
          </a:stretch>
        </p:blipFill>
        <p:spPr bwMode="auto">
          <a:xfrm>
            <a:off x="4914996" y="2931606"/>
            <a:ext cx="1898392" cy="1648810"/>
          </a:xfrm>
          <a:prstGeom prst="rect">
            <a:avLst/>
          </a:prstGeom>
          <a:noFill/>
        </p:spPr>
      </p:pic>
      <p:pic>
        <p:nvPicPr>
          <p:cNvPr id="1034" name="Picture 10" descr="C:\!SGI\vyuka\2010-zima\PGIII\envmap\rotation\em-alpha0.01.exr.png"/>
          <p:cNvPicPr>
            <a:picLocks noChangeAspect="1" noChangeArrowheads="1"/>
          </p:cNvPicPr>
          <p:nvPr/>
        </p:nvPicPr>
        <p:blipFill>
          <a:blip r:embed="rId9" cstate="print"/>
          <a:srcRect l="11073" t="4921" r="11073" b="4921"/>
          <a:stretch>
            <a:fillRect/>
          </a:stretch>
        </p:blipFill>
        <p:spPr bwMode="auto">
          <a:xfrm>
            <a:off x="6997796" y="2931606"/>
            <a:ext cx="1898392" cy="1648810"/>
          </a:xfrm>
          <a:prstGeom prst="rect">
            <a:avLst/>
          </a:prstGeom>
          <a:noFill/>
        </p:spPr>
      </p:pic>
      <p:pic>
        <p:nvPicPr>
          <p:cNvPr id="1035" name="Picture 11" descr="C:\!SGI\vyuka\2010-zima\PGIII\envmap\rotation\mis-diffuse.exr.png"/>
          <p:cNvPicPr>
            <a:picLocks noChangeAspect="1" noChangeArrowheads="1"/>
          </p:cNvPicPr>
          <p:nvPr/>
        </p:nvPicPr>
        <p:blipFill>
          <a:blip r:embed="rId10" cstate="print"/>
          <a:srcRect l="11073" t="4921" r="11073" b="4921"/>
          <a:stretch>
            <a:fillRect/>
          </a:stretch>
        </p:blipFill>
        <p:spPr bwMode="auto">
          <a:xfrm>
            <a:off x="749396" y="4724400"/>
            <a:ext cx="1898392" cy="1648810"/>
          </a:xfrm>
          <a:prstGeom prst="rect">
            <a:avLst/>
          </a:prstGeom>
          <a:noFill/>
        </p:spPr>
      </p:pic>
      <p:pic>
        <p:nvPicPr>
          <p:cNvPr id="1036" name="Picture 12" descr="C:\!SGI\vyuka\2010-zima\PGIII\envmap\rotation\mis-a0.20.exr.png"/>
          <p:cNvPicPr>
            <a:picLocks noChangeAspect="1" noChangeArrowheads="1"/>
          </p:cNvPicPr>
          <p:nvPr/>
        </p:nvPicPr>
        <p:blipFill>
          <a:blip r:embed="rId11" cstate="print"/>
          <a:srcRect l="11073" t="4921" r="11073" b="4921"/>
          <a:stretch>
            <a:fillRect/>
          </a:stretch>
        </p:blipFill>
        <p:spPr bwMode="auto">
          <a:xfrm>
            <a:off x="2832196" y="4724400"/>
            <a:ext cx="1898392" cy="1648810"/>
          </a:xfrm>
          <a:prstGeom prst="rect">
            <a:avLst/>
          </a:prstGeom>
          <a:noFill/>
        </p:spPr>
      </p:pic>
      <p:pic>
        <p:nvPicPr>
          <p:cNvPr id="1037" name="Picture 13" descr="C:\!SGI\vyuka\2010-zima\PGIII\envmap\rotation\mis-a0.05.exr.png"/>
          <p:cNvPicPr>
            <a:picLocks noChangeAspect="1" noChangeArrowheads="1"/>
          </p:cNvPicPr>
          <p:nvPr/>
        </p:nvPicPr>
        <p:blipFill>
          <a:blip r:embed="rId12" cstate="print"/>
          <a:srcRect l="11073" t="4921" r="11073" b="4921"/>
          <a:stretch>
            <a:fillRect/>
          </a:stretch>
        </p:blipFill>
        <p:spPr bwMode="auto">
          <a:xfrm>
            <a:off x="4914996" y="4724400"/>
            <a:ext cx="1898392" cy="1648810"/>
          </a:xfrm>
          <a:prstGeom prst="rect">
            <a:avLst/>
          </a:prstGeom>
          <a:noFill/>
        </p:spPr>
      </p:pic>
      <p:pic>
        <p:nvPicPr>
          <p:cNvPr id="1038" name="Picture 14" descr="C:\!SGI\vyuka\2010-zima\PGIII\envmap\rotation\mis-a0.01.exr.png"/>
          <p:cNvPicPr>
            <a:picLocks noChangeAspect="1" noChangeArrowheads="1"/>
          </p:cNvPicPr>
          <p:nvPr/>
        </p:nvPicPr>
        <p:blipFill>
          <a:blip r:embed="rId13" cstate="print"/>
          <a:srcRect l="11073" t="4921" r="11073" b="4921"/>
          <a:stretch>
            <a:fillRect/>
          </a:stretch>
        </p:blipFill>
        <p:spPr bwMode="auto">
          <a:xfrm>
            <a:off x="6997796" y="4724400"/>
            <a:ext cx="1898392" cy="164881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16200000">
            <a:off x="-362278" y="1630382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BRDF  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600 samples</a:t>
            </a:r>
            <a:endParaRPr lang="en-US" dirty="0">
              <a:latin typeface="Corbel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362278" y="3410990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EM 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600 samples</a:t>
            </a:r>
            <a:endParaRPr lang="en-US" dirty="0">
              <a:latin typeface="Corbel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29979" y="5276889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MIS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300 + 300 samples</a:t>
            </a:r>
            <a:endParaRPr lang="en-US" dirty="0">
              <a:latin typeface="Corbe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6488668"/>
            <a:ext cx="132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Diffuse only</a:t>
            </a:r>
            <a:endParaRPr lang="en-US" dirty="0">
              <a:latin typeface="Corb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9489" y="6488668"/>
            <a:ext cx="194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Ward BRDF,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Corbel"/>
              </a:rPr>
              <a:t>=0.2</a:t>
            </a:r>
            <a:endParaRPr lang="en-US" dirty="0">
              <a:latin typeface="Corbe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1498" y="6477000"/>
            <a:ext cx="205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Ward BRDF,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Corbel"/>
              </a:rPr>
              <a:t>=0.05</a:t>
            </a:r>
            <a:endParaRPr lang="en-US" dirty="0">
              <a:latin typeface="Corbe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2174" y="6477000"/>
            <a:ext cx="205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rbel"/>
              </a:rPr>
              <a:t>Ward BRDF,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Corbel"/>
              </a:rPr>
              <a:t>=0.01</a:t>
            </a:r>
            <a:endParaRPr lang="en-US" dirty="0">
              <a:latin typeface="Corbel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osvětlení: Dva možné přístupy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Vzorkování BRDF</a:t>
            </a:r>
          </a:p>
          <a:p>
            <a:pPr lvl="1"/>
            <a:r>
              <a:rPr lang="cs-CZ" dirty="0" smtClean="0"/>
              <a:t>Výhodnější pro velké zdroje světla</a:t>
            </a:r>
          </a:p>
          <a:p>
            <a:pPr lvl="1"/>
            <a:r>
              <a:rPr lang="cs-CZ" dirty="0" smtClean="0"/>
              <a:t>Pro malé zdroje světla je pravděpodobnost zásahu zdroje velmi malá -</a:t>
            </a:r>
            <a:r>
              <a:rPr lang="en-US" dirty="0" smtClean="0"/>
              <a:t>&gt; </a:t>
            </a:r>
            <a:r>
              <a:rPr lang="en-US" dirty="0" err="1" smtClean="0"/>
              <a:t>vysok</a:t>
            </a:r>
            <a:r>
              <a:rPr lang="cs-CZ" dirty="0" smtClean="0"/>
              <a:t>ý rozptyl, šum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Vzorkování světel</a:t>
            </a:r>
          </a:p>
          <a:p>
            <a:pPr lvl="1"/>
            <a:r>
              <a:rPr lang="cs-CZ" dirty="0" smtClean="0"/>
              <a:t>Výhodnější pro malé zdroje</a:t>
            </a:r>
          </a:p>
          <a:p>
            <a:pPr lvl="1"/>
            <a:r>
              <a:rPr lang="cs-CZ" dirty="0" smtClean="0"/>
              <a:t>Jediná možná alternativa pro bodové zdroje</a:t>
            </a:r>
          </a:p>
          <a:p>
            <a:pPr lvl="1"/>
            <a:r>
              <a:rPr lang="cs-CZ" dirty="0" smtClean="0"/>
              <a:t>Pro velké zdroje mnoho vzorků mimo lalok BRDF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</a:t>
            </a:r>
            <a:r>
              <a:rPr lang="en-US" dirty="0" err="1" smtClean="0"/>
              <a:t>vysok</a:t>
            </a:r>
            <a:r>
              <a:rPr lang="cs-CZ" dirty="0" smtClean="0"/>
              <a:t>ý </a:t>
            </a:r>
            <a:r>
              <a:rPr lang="en-US" dirty="0" err="1" smtClean="0"/>
              <a:t>rozptyl</a:t>
            </a:r>
            <a:r>
              <a:rPr lang="en-US" dirty="0" smtClean="0"/>
              <a:t>, </a:t>
            </a:r>
            <a:r>
              <a:rPr lang="cs-CZ" dirty="0" smtClean="0"/>
              <a:t>šum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0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osvětlení: Dva možné přístupy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95201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7715743" y="353911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Images</a:t>
            </a:r>
            <a:r>
              <a:rPr lang="cs-CZ" dirty="0" smtClean="0">
                <a:latin typeface="+mj-lt"/>
              </a:rPr>
              <a:t>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5661248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Vzorkování BRDF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431" y="5661248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Vzorkování světel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77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osvětlení: Dva možné přístupy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Kterou techniku zvolit?</a:t>
            </a:r>
          </a:p>
          <a:p>
            <a:pPr lvl="1"/>
            <a:r>
              <a:rPr lang="cs-CZ" b="1" dirty="0" smtClean="0"/>
              <a:t>OBĚ</a:t>
            </a:r>
          </a:p>
          <a:p>
            <a:pPr lvl="1"/>
            <a:endParaRPr lang="cs-CZ" b="1" dirty="0" smtClean="0"/>
          </a:p>
          <a:p>
            <a:r>
              <a:rPr lang="cs-CZ" b="1" dirty="0" smtClean="0"/>
              <a:t>Problém</a:t>
            </a:r>
          </a:p>
          <a:p>
            <a:pPr lvl="1"/>
            <a:r>
              <a:rPr lang="cs-CZ" dirty="0" smtClean="0"/>
              <a:t>Obě techniky odhadují stejnou veličinu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</a:t>
            </a:r>
            <a:endParaRPr lang="en-US" dirty="0" smtClean="0"/>
          </a:p>
          <a:p>
            <a:pPr lvl="2"/>
            <a:r>
              <a:rPr lang="cs-CZ" dirty="0" smtClean="0"/>
              <a:t>Pouhým s</a:t>
            </a:r>
            <a:r>
              <a:rPr lang="en-US" dirty="0" smtClean="0"/>
              <a:t>e</a:t>
            </a:r>
            <a:r>
              <a:rPr lang="cs-CZ" dirty="0" smtClean="0"/>
              <a:t>čtením bychom dostali odhad 2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- špatně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Potřebuji vážený průměr příspěvků obou technik</a:t>
            </a:r>
          </a:p>
          <a:p>
            <a:pPr lvl="1"/>
            <a:endParaRPr lang="cs-CZ" b="1" dirty="0" smtClean="0"/>
          </a:p>
          <a:p>
            <a:pPr lvl="1"/>
            <a:r>
              <a:rPr lang="cs-CZ" b="1" dirty="0" smtClean="0"/>
              <a:t>Jak zvolit váhy</a:t>
            </a:r>
            <a:r>
              <a:rPr lang="cs-CZ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47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zvolit váhy?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Multiple importance sampling</a:t>
            </a:r>
            <a:r>
              <a:rPr lang="cs-CZ" dirty="0" smtClean="0"/>
              <a:t> (</a:t>
            </a:r>
            <a:r>
              <a:rPr lang="cs-CZ" dirty="0" err="1" smtClean="0"/>
              <a:t>Veach</a:t>
            </a:r>
            <a:r>
              <a:rPr lang="cs-CZ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Guibas</a:t>
            </a:r>
            <a:r>
              <a:rPr lang="en-US" dirty="0" smtClean="0"/>
              <a:t>, 95)</a:t>
            </a:r>
          </a:p>
          <a:p>
            <a:endParaRPr lang="en-US" dirty="0" smtClean="0"/>
          </a:p>
          <a:p>
            <a:r>
              <a:rPr lang="cs-CZ" dirty="0" smtClean="0"/>
              <a:t>Váhy závislé na </a:t>
            </a:r>
            <a:r>
              <a:rPr lang="cs-CZ" dirty="0" err="1" smtClean="0"/>
              <a:t>pdf</a:t>
            </a:r>
            <a:r>
              <a:rPr lang="cs-CZ" dirty="0" smtClean="0"/>
              <a:t> vzorků</a:t>
            </a:r>
          </a:p>
          <a:p>
            <a:endParaRPr lang="cs-CZ" dirty="0" smtClean="0"/>
          </a:p>
          <a:p>
            <a:r>
              <a:rPr lang="cs-CZ" dirty="0" smtClean="0"/>
              <a:t>Minimalizuje rozptyl </a:t>
            </a:r>
            <a:br>
              <a:rPr lang="cs-CZ" dirty="0" smtClean="0"/>
            </a:br>
            <a:r>
              <a:rPr lang="cs-CZ" dirty="0" smtClean="0"/>
              <a:t>kombinovaného </a:t>
            </a:r>
            <a:r>
              <a:rPr lang="cs-CZ" dirty="0" err="1" smtClean="0"/>
              <a:t>estimátoru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Téměř optimální řešení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765436" y="3539115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8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Výpočet přímého osvětlení pomocí 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474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2009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5661248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Vzorkovací technika (</a:t>
            </a:r>
            <a:r>
              <a:rPr lang="cs-CZ" b="1" dirty="0" err="1" smtClean="0">
                <a:latin typeface="+mj-lt"/>
              </a:rPr>
              <a:t>pdf</a:t>
            </a:r>
            <a:r>
              <a:rPr lang="cs-CZ" b="1" dirty="0" smtClean="0">
                <a:latin typeface="+mj-lt"/>
              </a:rPr>
              <a:t>) p</a:t>
            </a:r>
            <a:r>
              <a:rPr lang="cs-CZ" b="1" baseline="-25000" dirty="0" smtClean="0">
                <a:latin typeface="+mj-lt"/>
              </a:rPr>
              <a:t>1</a:t>
            </a:r>
            <a:r>
              <a:rPr lang="cs-CZ" b="1" dirty="0" smtClean="0">
                <a:latin typeface="+mj-lt"/>
              </a:rPr>
              <a:t>:</a:t>
            </a:r>
          </a:p>
          <a:p>
            <a:pPr algn="ctr"/>
            <a:r>
              <a:rPr lang="cs-CZ" b="1" dirty="0" smtClean="0">
                <a:latin typeface="+mj-lt"/>
              </a:rPr>
              <a:t>Vzorkování BRDF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61248"/>
            <a:ext cx="365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Vzorkovací technika (</a:t>
            </a:r>
            <a:r>
              <a:rPr lang="cs-CZ" b="1" dirty="0" err="1" smtClean="0">
                <a:latin typeface="+mj-lt"/>
              </a:rPr>
              <a:t>pdf</a:t>
            </a:r>
            <a:r>
              <a:rPr lang="cs-CZ" b="1" dirty="0" smtClean="0">
                <a:latin typeface="+mj-lt"/>
              </a:rPr>
              <a:t>) p</a:t>
            </a:r>
            <a:r>
              <a:rPr lang="cs-CZ" b="1" baseline="-25000" dirty="0" smtClean="0">
                <a:latin typeface="+mj-lt"/>
              </a:rPr>
              <a:t>2</a:t>
            </a:r>
            <a:r>
              <a:rPr lang="cs-CZ" b="1" dirty="0" smtClean="0">
                <a:latin typeface="+mj-lt"/>
              </a:rPr>
              <a:t>:</a:t>
            </a:r>
          </a:p>
          <a:p>
            <a:pPr algn="ctr"/>
            <a:r>
              <a:rPr lang="cs-CZ" b="1" dirty="0" smtClean="0">
                <a:latin typeface="+mj-lt"/>
              </a:rPr>
              <a:t>Vzorkování plochy světla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95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41574"/>
            <a:ext cx="36480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51905" y="5313982"/>
            <a:ext cx="304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Aritmetický průměr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Zachovává špatné vlastnosti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obou technik</a:t>
            </a:r>
            <a:endParaRPr lang="en-US" dirty="0">
              <a:latin typeface="+mj-lt"/>
            </a:endParaRPr>
          </a:p>
        </p:txBody>
      </p:sp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61605"/>
            <a:ext cx="36290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44310" y="5334013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Vyrovnaná heuristika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en-US" dirty="0" smtClean="0">
                <a:latin typeface="+mj-lt"/>
              </a:rPr>
              <a:t>B</a:t>
            </a:r>
            <a:r>
              <a:rPr lang="cs-CZ" dirty="0" smtClean="0">
                <a:latin typeface="+mj-lt"/>
              </a:rPr>
              <a:t>i</a:t>
            </a:r>
            <a:r>
              <a:rPr lang="en-US" dirty="0" err="1" smtClean="0">
                <a:latin typeface="+mj-lt"/>
              </a:rPr>
              <a:t>ngo</a:t>
            </a:r>
            <a:r>
              <a:rPr lang="en-US" dirty="0" smtClean="0">
                <a:latin typeface="+mj-lt"/>
              </a:rPr>
              <a:t>!!!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3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Dvě vzorkovací techniky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6770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996952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0152" y="4797152"/>
            <a:ext cx="20882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7984" y="306896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w1 </a:t>
            </a:r>
            <a:r>
              <a:rPr lang="en-US" dirty="0" smtClean="0"/>
              <a:t>* A1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63433" y="479715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</a:t>
            </a:r>
            <a:r>
              <a:rPr lang="en-US" dirty="0" smtClean="0"/>
              <a:t>2</a:t>
            </a:r>
            <a:r>
              <a:rPr lang="cs-CZ" dirty="0" smtClean="0"/>
              <a:t> </a:t>
            </a:r>
            <a:r>
              <a:rPr lang="en-US" dirty="0" smtClean="0"/>
              <a:t>* A2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vah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136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476162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66975" y="2522538"/>
          <a:ext cx="35893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4" name="Rovnice" r:id="rId3" imgW="1562100" imgH="469900" progId="Equation.3">
                  <p:embed/>
                </p:oleObj>
              </mc:Choice>
              <mc:Fallback>
                <p:oleObj name="Rovnice" r:id="rId3" imgW="1562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2522538"/>
                        <a:ext cx="35893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123728" y="2060848"/>
            <a:ext cx="72008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326" y="1414517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+mj-lt"/>
              </a:rPr>
              <a:t>Váha vzorku z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BRDF vzorkování</a:t>
            </a:r>
            <a:endParaRPr lang="en-US" dirty="0">
              <a:latin typeface="+mj-lt"/>
            </a:endParaRPr>
          </a:p>
        </p:txBody>
      </p:sp>
      <p:cxnSp>
        <p:nvCxnSpPr>
          <p:cNvPr id="10" name="Straight Arrow Connector 9"/>
          <p:cNvCxnSpPr>
            <a:stCxn id="12" idx="0"/>
          </p:cNvCxnSpPr>
          <p:nvPr/>
        </p:nvCxnSpPr>
        <p:spPr>
          <a:xfrm flipV="1">
            <a:off x="1523243" y="3573016"/>
            <a:ext cx="2328677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496" y="4221088"/>
            <a:ext cx="2975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+mj-lt"/>
              </a:rPr>
              <a:t>Hustota pravděpodobnosti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vzorkování z BRDF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8982" y="4222829"/>
            <a:ext cx="5979522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Hustota, s jakou by byl směr </a:t>
            </a:r>
            <a:r>
              <a:rPr lang="cs-CZ" b="1" dirty="0" err="1" smtClean="0">
                <a:latin typeface="Symbol" pitchFamily="18" charset="2"/>
              </a:rPr>
              <a:t>w</a:t>
            </a:r>
            <a:r>
              <a:rPr lang="cs-CZ" b="1" baseline="-25000" dirty="0" err="1" smtClean="0">
                <a:latin typeface="+mj-lt"/>
              </a:rPr>
              <a:t>j</a:t>
            </a:r>
            <a:r>
              <a:rPr lang="cs-CZ" b="1" dirty="0" smtClean="0">
                <a:latin typeface="+mj-lt"/>
              </a:rPr>
              <a:t> vygenerován, </a:t>
            </a:r>
            <a:br>
              <a:rPr lang="cs-CZ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kdybychom byli použili vzorkování plochy zdroje</a:t>
            </a:r>
            <a:endParaRPr lang="en-US" b="1" dirty="0">
              <a:latin typeface="+mj-lt"/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5391815" y="3645025"/>
            <a:ext cx="726928" cy="577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Hustoty pravděpodobnosti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Vzorkování BRDF: p</a:t>
            </a:r>
            <a:r>
              <a:rPr lang="cs-CZ" b="1" baseline="-25000" dirty="0" smtClean="0"/>
              <a:t>1</a:t>
            </a:r>
            <a:r>
              <a:rPr lang="cs-CZ" b="1" dirty="0" smtClean="0"/>
              <a:t>(</a:t>
            </a:r>
            <a:r>
              <a:rPr lang="cs-CZ" b="1" dirty="0" smtClean="0">
                <a:latin typeface="Symbol" pitchFamily="18" charset="2"/>
              </a:rPr>
              <a:t>w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Závisí na BRDF, např. pro </a:t>
            </a:r>
            <a:r>
              <a:rPr lang="cs-CZ" dirty="0" err="1" smtClean="0"/>
              <a:t>Lambertovskou</a:t>
            </a:r>
            <a:r>
              <a:rPr lang="cs-CZ" dirty="0" smtClean="0"/>
              <a:t> BRDF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Vzorkování plochy zdroje: p</a:t>
            </a:r>
            <a:r>
              <a:rPr lang="cs-CZ" b="1" baseline="-25000" dirty="0" smtClean="0"/>
              <a:t>2</a:t>
            </a:r>
            <a:r>
              <a:rPr lang="cs-CZ" b="1" dirty="0" smtClean="0"/>
              <a:t>(</a:t>
            </a:r>
            <a:r>
              <a:rPr lang="cs-CZ" b="1" dirty="0" smtClean="0">
                <a:latin typeface="Symbol" pitchFamily="18" charset="2"/>
              </a:rPr>
              <a:t>w</a:t>
            </a:r>
            <a:r>
              <a:rPr lang="cs-CZ" b="1" dirty="0" smtClean="0"/>
              <a:t>)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477187" name="Object 6"/>
          <p:cNvGraphicFramePr>
            <a:graphicFrameLocks noChangeAspect="1"/>
          </p:cNvGraphicFramePr>
          <p:nvPr/>
        </p:nvGraphicFramePr>
        <p:xfrm>
          <a:off x="3516313" y="2641600"/>
          <a:ext cx="20478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8" name="Rovnice" r:id="rId3" imgW="939392" imgH="393529" progId="Equation.3">
                  <p:embed/>
                </p:oleObj>
              </mc:Choice>
              <mc:Fallback>
                <p:oleObj name="Rovnice" r:id="rId3" imgW="93939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2641600"/>
                        <a:ext cx="2047875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7189" name="Object 5"/>
          <p:cNvGraphicFramePr>
            <a:graphicFrameLocks noChangeAspect="1"/>
          </p:cNvGraphicFramePr>
          <p:nvPr/>
        </p:nvGraphicFramePr>
        <p:xfrm>
          <a:off x="899592" y="4437112"/>
          <a:ext cx="299085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9" name="Rovnice" r:id="rId5" imgW="1371600" imgH="469900" progId="Equation.3">
                  <p:embed/>
                </p:oleObj>
              </mc:Choice>
              <mc:Fallback>
                <p:oleObj name="Rovnice" r:id="rId5" imgW="1371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37112"/>
                        <a:ext cx="2990850" cy="10239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727088" y="5445224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203848" y="5589240"/>
            <a:ext cx="504056" cy="3249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5590981"/>
            <a:ext cx="5277406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Převedení hustoty 1/</a:t>
            </a:r>
            <a:r>
              <a:rPr lang="en-US" b="1" dirty="0" smtClean="0">
                <a:latin typeface="+mj-lt"/>
              </a:rPr>
              <a:t>|A| z </a:t>
            </a:r>
            <a:r>
              <a:rPr lang="en-US" b="1" dirty="0" err="1" smtClean="0">
                <a:latin typeface="+mj-lt"/>
              </a:rPr>
              <a:t>plo</a:t>
            </a:r>
            <a:r>
              <a:rPr lang="cs-CZ" b="1" dirty="0" err="1" smtClean="0">
                <a:latin typeface="+mj-lt"/>
              </a:rPr>
              <a:t>šné</a:t>
            </a:r>
            <a:r>
              <a:rPr lang="cs-CZ" b="1" dirty="0" smtClean="0">
                <a:latin typeface="+mj-lt"/>
              </a:rPr>
              <a:t> míry (</a:t>
            </a:r>
            <a:r>
              <a:rPr lang="cs-CZ" b="1" dirty="0" err="1" smtClean="0">
                <a:latin typeface="+mj-lt"/>
              </a:rPr>
              <a:t>dA</a:t>
            </a:r>
            <a:r>
              <a:rPr lang="cs-CZ" b="1" dirty="0" smtClean="0">
                <a:latin typeface="+mj-lt"/>
              </a:rPr>
              <a:t>) </a:t>
            </a:r>
            <a:br>
              <a:rPr lang="cs-CZ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do míry prostorového úhlu (</a:t>
            </a:r>
            <a:r>
              <a:rPr lang="cs-CZ" b="1" dirty="0" err="1" smtClean="0">
                <a:latin typeface="+mj-lt"/>
              </a:rPr>
              <a:t>d</a:t>
            </a:r>
            <a:r>
              <a:rPr lang="cs-CZ" b="1" dirty="0" err="1" smtClean="0">
                <a:latin typeface="Symbol" pitchFamily="18" charset="2"/>
              </a:rPr>
              <a:t>w</a:t>
            </a:r>
            <a:r>
              <a:rPr lang="cs-CZ" b="1" dirty="0" smtClean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71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Příspěvky vzorkovacích technik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009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095088" y="328217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Alexander </a:t>
            </a:r>
            <a:r>
              <a:rPr lang="cs-CZ" dirty="0" err="1" smtClean="0">
                <a:latin typeface="+mj-lt"/>
              </a:rPr>
              <a:t>Wilkie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373216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w1 </a:t>
            </a:r>
            <a:r>
              <a:rPr lang="en-US" b="1" dirty="0" smtClean="0">
                <a:latin typeface="+mj-lt"/>
              </a:rPr>
              <a:t>* </a:t>
            </a:r>
            <a:r>
              <a:rPr lang="en-US" b="1" dirty="0" err="1" smtClean="0">
                <a:latin typeface="+mj-lt"/>
              </a:rPr>
              <a:t>vzorkov</a:t>
            </a:r>
            <a:r>
              <a:rPr lang="cs-CZ" b="1" dirty="0" err="1" smtClean="0">
                <a:latin typeface="+mj-lt"/>
              </a:rPr>
              <a:t>ání</a:t>
            </a:r>
            <a:r>
              <a:rPr lang="cs-CZ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BRDF 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6252" y="5373216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w2 </a:t>
            </a:r>
            <a:r>
              <a:rPr lang="en-US" b="1" dirty="0" smtClean="0">
                <a:latin typeface="+mj-lt"/>
              </a:rPr>
              <a:t>* </a:t>
            </a:r>
            <a:r>
              <a:rPr lang="en-US" b="1" dirty="0" err="1" smtClean="0">
                <a:latin typeface="+mj-lt"/>
              </a:rPr>
              <a:t>vzorkov</a:t>
            </a:r>
            <a:r>
              <a:rPr lang="cs-CZ" b="1" dirty="0" err="1" smtClean="0">
                <a:latin typeface="+mj-lt"/>
              </a:rPr>
              <a:t>ání</a:t>
            </a:r>
            <a:r>
              <a:rPr lang="cs-CZ" b="1" dirty="0" smtClean="0">
                <a:latin typeface="+mj-lt"/>
              </a:rPr>
              <a:t> zdroje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49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04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Zpět k obecnému MC integrování – „</a:t>
            </a:r>
            <a:r>
              <a:rPr lang="cs-CZ" b="1" dirty="0" err="1" smtClean="0"/>
              <a:t>Multiple</a:t>
            </a:r>
            <a:r>
              <a:rPr lang="cs-CZ" b="1" dirty="0" smtClean="0"/>
              <a:t> Importance Sampling“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72420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 smtClean="0">
              <a:latin typeface="Arial CE" charset="-18"/>
            </a:endParaRPr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1371600" y="2743200"/>
            <a:ext cx="6097588" cy="2897188"/>
          </a:xfrm>
          <a:custGeom>
            <a:avLst/>
            <a:gdLst>
              <a:gd name="T0" fmla="*/ 192 w 3841"/>
              <a:gd name="T1" fmla="*/ 1680 h 1825"/>
              <a:gd name="T2" fmla="*/ 384 w 3841"/>
              <a:gd name="T3" fmla="*/ 1440 h 1825"/>
              <a:gd name="T4" fmla="*/ 480 w 3841"/>
              <a:gd name="T5" fmla="*/ 1248 h 1825"/>
              <a:gd name="T6" fmla="*/ 624 w 3841"/>
              <a:gd name="T7" fmla="*/ 720 h 1825"/>
              <a:gd name="T8" fmla="*/ 720 w 3841"/>
              <a:gd name="T9" fmla="*/ 336 h 1825"/>
              <a:gd name="T10" fmla="*/ 816 w 3841"/>
              <a:gd name="T11" fmla="*/ 144 h 1825"/>
              <a:gd name="T12" fmla="*/ 912 w 3841"/>
              <a:gd name="T13" fmla="*/ 0 h 1825"/>
              <a:gd name="T14" fmla="*/ 1008 w 3841"/>
              <a:gd name="T15" fmla="*/ 0 h 1825"/>
              <a:gd name="T16" fmla="*/ 1104 w 3841"/>
              <a:gd name="T17" fmla="*/ 144 h 1825"/>
              <a:gd name="T18" fmla="*/ 1296 w 3841"/>
              <a:gd name="T19" fmla="*/ 528 h 1825"/>
              <a:gd name="T20" fmla="*/ 1488 w 3841"/>
              <a:gd name="T21" fmla="*/ 960 h 1825"/>
              <a:gd name="T22" fmla="*/ 1632 w 3841"/>
              <a:gd name="T23" fmla="*/ 1248 h 1825"/>
              <a:gd name="T24" fmla="*/ 1824 w 3841"/>
              <a:gd name="T25" fmla="*/ 1392 h 1825"/>
              <a:gd name="T26" fmla="*/ 2016 w 3841"/>
              <a:gd name="T27" fmla="*/ 1440 h 1825"/>
              <a:gd name="T28" fmla="*/ 2208 w 3841"/>
              <a:gd name="T29" fmla="*/ 1440 h 1825"/>
              <a:gd name="T30" fmla="*/ 2352 w 3841"/>
              <a:gd name="T31" fmla="*/ 1392 h 1825"/>
              <a:gd name="T32" fmla="*/ 2448 w 3841"/>
              <a:gd name="T33" fmla="*/ 1200 h 1825"/>
              <a:gd name="T34" fmla="*/ 2544 w 3841"/>
              <a:gd name="T35" fmla="*/ 864 h 1825"/>
              <a:gd name="T36" fmla="*/ 2640 w 3841"/>
              <a:gd name="T37" fmla="*/ 672 h 1825"/>
              <a:gd name="T38" fmla="*/ 2736 w 3841"/>
              <a:gd name="T39" fmla="*/ 624 h 1825"/>
              <a:gd name="T40" fmla="*/ 2832 w 3841"/>
              <a:gd name="T41" fmla="*/ 672 h 1825"/>
              <a:gd name="T42" fmla="*/ 3024 w 3841"/>
              <a:gd name="T43" fmla="*/ 1056 h 1825"/>
              <a:gd name="T44" fmla="*/ 3216 w 3841"/>
              <a:gd name="T45" fmla="*/ 1440 h 1825"/>
              <a:gd name="T46" fmla="*/ 3408 w 3841"/>
              <a:gd name="T47" fmla="*/ 1632 h 1825"/>
              <a:gd name="T48" fmla="*/ 3600 w 3841"/>
              <a:gd name="T49" fmla="*/ 1728 h 1825"/>
              <a:gd name="T50" fmla="*/ 3840 w 3841"/>
              <a:gd name="T51" fmla="*/ 1776 h 1825"/>
              <a:gd name="T52" fmla="*/ 3840 w 3841"/>
              <a:gd name="T53" fmla="*/ 1824 h 1825"/>
              <a:gd name="T54" fmla="*/ 0 w 3841"/>
              <a:gd name="T55" fmla="*/ 1824 h 1825"/>
              <a:gd name="T56" fmla="*/ 192 w 3841"/>
              <a:gd name="T57" fmla="*/ 1680 h 18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41"/>
              <a:gd name="T88" fmla="*/ 0 h 1825"/>
              <a:gd name="T89" fmla="*/ 3841 w 3841"/>
              <a:gd name="T90" fmla="*/ 1825 h 18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41" h="1825">
                <a:moveTo>
                  <a:pt x="192" y="1680"/>
                </a:moveTo>
                <a:lnTo>
                  <a:pt x="384" y="1440"/>
                </a:lnTo>
                <a:lnTo>
                  <a:pt x="480" y="1248"/>
                </a:lnTo>
                <a:lnTo>
                  <a:pt x="624" y="720"/>
                </a:lnTo>
                <a:lnTo>
                  <a:pt x="720" y="336"/>
                </a:lnTo>
                <a:lnTo>
                  <a:pt x="816" y="144"/>
                </a:lnTo>
                <a:lnTo>
                  <a:pt x="912" y="0"/>
                </a:lnTo>
                <a:lnTo>
                  <a:pt x="1008" y="0"/>
                </a:lnTo>
                <a:lnTo>
                  <a:pt x="1104" y="144"/>
                </a:lnTo>
                <a:lnTo>
                  <a:pt x="1296" y="528"/>
                </a:lnTo>
                <a:lnTo>
                  <a:pt x="1488" y="960"/>
                </a:lnTo>
                <a:lnTo>
                  <a:pt x="1632" y="1248"/>
                </a:lnTo>
                <a:lnTo>
                  <a:pt x="1824" y="1392"/>
                </a:lnTo>
                <a:lnTo>
                  <a:pt x="2016" y="1440"/>
                </a:lnTo>
                <a:lnTo>
                  <a:pt x="2208" y="1440"/>
                </a:lnTo>
                <a:lnTo>
                  <a:pt x="2352" y="1392"/>
                </a:lnTo>
                <a:lnTo>
                  <a:pt x="2448" y="1200"/>
                </a:lnTo>
                <a:lnTo>
                  <a:pt x="2544" y="864"/>
                </a:lnTo>
                <a:lnTo>
                  <a:pt x="2640" y="672"/>
                </a:lnTo>
                <a:lnTo>
                  <a:pt x="2736" y="624"/>
                </a:lnTo>
                <a:lnTo>
                  <a:pt x="2832" y="672"/>
                </a:lnTo>
                <a:lnTo>
                  <a:pt x="3024" y="1056"/>
                </a:lnTo>
                <a:lnTo>
                  <a:pt x="3216" y="1440"/>
                </a:lnTo>
                <a:lnTo>
                  <a:pt x="3408" y="1632"/>
                </a:lnTo>
                <a:lnTo>
                  <a:pt x="3600" y="1728"/>
                </a:lnTo>
                <a:lnTo>
                  <a:pt x="3840" y="1776"/>
                </a:lnTo>
                <a:lnTo>
                  <a:pt x="3840" y="1824"/>
                </a:lnTo>
                <a:lnTo>
                  <a:pt x="0" y="1824"/>
                </a:lnTo>
                <a:lnTo>
                  <a:pt x="192" y="1680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384300" y="1993900"/>
            <a:ext cx="6070600" cy="363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109913" y="24542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220788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300913" y="57165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1371600" y="4038600"/>
            <a:ext cx="4573588" cy="1601788"/>
          </a:xfrm>
          <a:custGeom>
            <a:avLst/>
            <a:gdLst>
              <a:gd name="T0" fmla="*/ 0 w 2881"/>
              <a:gd name="T1" fmla="*/ 1008 h 1009"/>
              <a:gd name="T2" fmla="*/ 336 w 2881"/>
              <a:gd name="T3" fmla="*/ 889 h 1009"/>
              <a:gd name="T4" fmla="*/ 576 w 2881"/>
              <a:gd name="T5" fmla="*/ 712 h 1009"/>
              <a:gd name="T6" fmla="*/ 768 w 2881"/>
              <a:gd name="T7" fmla="*/ 415 h 1009"/>
              <a:gd name="T8" fmla="*/ 912 w 2881"/>
              <a:gd name="T9" fmla="*/ 59 h 1009"/>
              <a:gd name="T10" fmla="*/ 1008 w 2881"/>
              <a:gd name="T11" fmla="*/ 0 h 1009"/>
              <a:gd name="T12" fmla="*/ 1104 w 2881"/>
              <a:gd name="T13" fmla="*/ 59 h 1009"/>
              <a:gd name="T14" fmla="*/ 1200 w 2881"/>
              <a:gd name="T15" fmla="*/ 237 h 1009"/>
              <a:gd name="T16" fmla="*/ 1296 w 2881"/>
              <a:gd name="T17" fmla="*/ 415 h 1009"/>
              <a:gd name="T18" fmla="*/ 1536 w 2881"/>
              <a:gd name="T19" fmla="*/ 720 h 1009"/>
              <a:gd name="T20" fmla="*/ 1824 w 2881"/>
              <a:gd name="T21" fmla="*/ 830 h 1009"/>
              <a:gd name="T22" fmla="*/ 2112 w 2881"/>
              <a:gd name="T23" fmla="*/ 889 h 1009"/>
              <a:gd name="T24" fmla="*/ 2496 w 2881"/>
              <a:gd name="T25" fmla="*/ 949 h 1009"/>
              <a:gd name="T26" fmla="*/ 2880 w 2881"/>
              <a:gd name="T27" fmla="*/ 1008 h 10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1"/>
              <a:gd name="T43" fmla="*/ 0 h 1009"/>
              <a:gd name="T44" fmla="*/ 2881 w 2881"/>
              <a:gd name="T45" fmla="*/ 1009 h 100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1" h="1009">
                <a:moveTo>
                  <a:pt x="0" y="1008"/>
                </a:moveTo>
                <a:lnTo>
                  <a:pt x="336" y="889"/>
                </a:lnTo>
                <a:lnTo>
                  <a:pt x="576" y="712"/>
                </a:lnTo>
                <a:lnTo>
                  <a:pt x="768" y="415"/>
                </a:lnTo>
                <a:lnTo>
                  <a:pt x="912" y="59"/>
                </a:lnTo>
                <a:lnTo>
                  <a:pt x="1008" y="0"/>
                </a:lnTo>
                <a:lnTo>
                  <a:pt x="1104" y="59"/>
                </a:lnTo>
                <a:lnTo>
                  <a:pt x="1200" y="237"/>
                </a:lnTo>
                <a:lnTo>
                  <a:pt x="1296" y="415"/>
                </a:lnTo>
                <a:lnTo>
                  <a:pt x="1536" y="720"/>
                </a:lnTo>
                <a:lnTo>
                  <a:pt x="1824" y="830"/>
                </a:lnTo>
                <a:lnTo>
                  <a:pt x="2112" y="889"/>
                </a:lnTo>
                <a:lnTo>
                  <a:pt x="2496" y="949"/>
                </a:lnTo>
                <a:lnTo>
                  <a:pt x="2880" y="1008"/>
                </a:lnTo>
              </a:path>
            </a:pathLst>
          </a:custGeom>
          <a:noFill/>
          <a:ln w="25400" cap="rnd" cmpd="sng">
            <a:solidFill>
              <a:srgbClr val="B500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2819400" y="4495800"/>
            <a:ext cx="4649788" cy="1144588"/>
          </a:xfrm>
          <a:custGeom>
            <a:avLst/>
            <a:gdLst>
              <a:gd name="T0" fmla="*/ 2928 w 2929"/>
              <a:gd name="T1" fmla="*/ 672 h 721"/>
              <a:gd name="T2" fmla="*/ 2544 w 2929"/>
              <a:gd name="T3" fmla="*/ 635 h 721"/>
              <a:gd name="T4" fmla="*/ 2304 w 2929"/>
              <a:gd name="T5" fmla="*/ 508 h 721"/>
              <a:gd name="T6" fmla="*/ 2112 w 2929"/>
              <a:gd name="T7" fmla="*/ 296 h 721"/>
              <a:gd name="T8" fmla="*/ 1968 w 2929"/>
              <a:gd name="T9" fmla="*/ 96 h 721"/>
              <a:gd name="T10" fmla="*/ 1872 w 2929"/>
              <a:gd name="T11" fmla="*/ 0 h 721"/>
              <a:gd name="T12" fmla="*/ 1776 w 2929"/>
              <a:gd name="T13" fmla="*/ 42 h 721"/>
              <a:gd name="T14" fmla="*/ 1680 w 2929"/>
              <a:gd name="T15" fmla="*/ 169 h 721"/>
              <a:gd name="T16" fmla="*/ 1584 w 2929"/>
              <a:gd name="T17" fmla="*/ 296 h 721"/>
              <a:gd name="T18" fmla="*/ 1344 w 2929"/>
              <a:gd name="T19" fmla="*/ 480 h 721"/>
              <a:gd name="T20" fmla="*/ 1056 w 2929"/>
              <a:gd name="T21" fmla="*/ 593 h 721"/>
              <a:gd name="T22" fmla="*/ 768 w 2929"/>
              <a:gd name="T23" fmla="*/ 635 h 721"/>
              <a:gd name="T24" fmla="*/ 384 w 2929"/>
              <a:gd name="T25" fmla="*/ 678 h 721"/>
              <a:gd name="T26" fmla="*/ 0 w 2929"/>
              <a:gd name="T27" fmla="*/ 720 h 7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9"/>
              <a:gd name="T43" fmla="*/ 0 h 721"/>
              <a:gd name="T44" fmla="*/ 2929 w 2929"/>
              <a:gd name="T45" fmla="*/ 721 h 7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9" h="721">
                <a:moveTo>
                  <a:pt x="2928" y="672"/>
                </a:moveTo>
                <a:lnTo>
                  <a:pt x="2544" y="635"/>
                </a:lnTo>
                <a:lnTo>
                  <a:pt x="2304" y="508"/>
                </a:lnTo>
                <a:lnTo>
                  <a:pt x="2112" y="296"/>
                </a:lnTo>
                <a:lnTo>
                  <a:pt x="1968" y="96"/>
                </a:lnTo>
                <a:lnTo>
                  <a:pt x="1872" y="0"/>
                </a:lnTo>
                <a:lnTo>
                  <a:pt x="1776" y="42"/>
                </a:lnTo>
                <a:lnTo>
                  <a:pt x="1680" y="169"/>
                </a:lnTo>
                <a:lnTo>
                  <a:pt x="1584" y="296"/>
                </a:lnTo>
                <a:lnTo>
                  <a:pt x="1344" y="480"/>
                </a:lnTo>
                <a:lnTo>
                  <a:pt x="1056" y="593"/>
                </a:lnTo>
                <a:lnTo>
                  <a:pt x="768" y="635"/>
                </a:lnTo>
                <a:lnTo>
                  <a:pt x="384" y="678"/>
                </a:lnTo>
                <a:lnTo>
                  <a:pt x="0" y="720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500313" y="4664075"/>
            <a:ext cx="968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rgbClr val="B50069"/>
                </a:solidFill>
                <a:latin typeface="Arial" pitchFamily="34" charset="0"/>
              </a:rPr>
              <a:t>p</a:t>
            </a:r>
            <a:r>
              <a:rPr lang="cs-CZ" sz="2800" b="1" baseline="-25000">
                <a:solidFill>
                  <a:srgbClr val="B50069"/>
                </a:solidFill>
                <a:latin typeface="Arial" pitchFamily="34" charset="0"/>
              </a:rPr>
              <a:t>1</a:t>
            </a:r>
            <a:r>
              <a:rPr lang="cs-CZ" sz="2800" b="1">
                <a:solidFill>
                  <a:srgbClr val="B50069"/>
                </a:solidFill>
                <a:latin typeface="Arial" pitchFamily="34" charset="0"/>
              </a:rPr>
              <a:t>(x)</a:t>
            </a:r>
            <a:endParaRPr lang="cs-CZ" sz="2800" b="1">
              <a:solidFill>
                <a:srgbClr val="B50069"/>
              </a:solidFill>
              <a:latin typeface="Arial CE" charset="-18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243513" y="4892675"/>
            <a:ext cx="968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cs-CZ" sz="2800" b="1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cs-CZ" sz="2800" b="1">
                <a:solidFill>
                  <a:schemeClr val="accent2"/>
                </a:solidFill>
                <a:latin typeface="Arial" pitchFamily="34" charset="0"/>
              </a:rPr>
              <a:t>(x)</a:t>
            </a:r>
            <a:endParaRPr lang="cs-CZ" sz="2800" b="1">
              <a:solidFill>
                <a:schemeClr val="accent2"/>
              </a:solidFill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4797" y="971436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+mj-lt"/>
              </a:rPr>
              <a:t>(</a:t>
            </a:r>
            <a:r>
              <a:rPr lang="cs-CZ" sz="2400" dirty="0" err="1">
                <a:latin typeface="+mj-lt"/>
              </a:rPr>
              <a:t>Veach</a:t>
            </a:r>
            <a:r>
              <a:rPr lang="cs-CZ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&amp; </a:t>
            </a:r>
            <a:r>
              <a:rPr lang="en-US" sz="2400" dirty="0" err="1">
                <a:latin typeface="+mj-lt"/>
              </a:rPr>
              <a:t>Guibas</a:t>
            </a:r>
            <a:r>
              <a:rPr lang="en-US" sz="2400" dirty="0">
                <a:latin typeface="+mj-lt"/>
              </a:rPr>
              <a:t>, 95)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47462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cs-CZ" dirty="0" smtClean="0"/>
              <a:t>Máme dáno </a:t>
            </a:r>
            <a:r>
              <a:rPr lang="cs-CZ" i="1" dirty="0" smtClean="0"/>
              <a:t>n</a:t>
            </a:r>
            <a:r>
              <a:rPr lang="cs-CZ" dirty="0" smtClean="0"/>
              <a:t> vzorkovacích „technik“ (hustot pravděpodobnosti) </a:t>
            </a:r>
            <a:r>
              <a:rPr lang="cs-CZ" i="1" dirty="0" smtClean="0"/>
              <a:t>p</a:t>
            </a:r>
            <a:r>
              <a:rPr lang="cs-CZ" i="1" baseline="-25000" dirty="0" smtClean="0"/>
              <a:t>1</a:t>
            </a:r>
            <a:r>
              <a:rPr lang="cs-CZ" dirty="0" smtClean="0"/>
              <a:t>(x), .. ,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n</a:t>
            </a:r>
            <a:r>
              <a:rPr lang="cs-CZ" dirty="0" smtClean="0"/>
              <a:t>(x)</a:t>
            </a:r>
          </a:p>
          <a:p>
            <a:r>
              <a:rPr lang="cs-CZ" dirty="0" smtClean="0"/>
              <a:t>Z každé techniky (hustoty) vybereme </a:t>
            </a:r>
            <a:r>
              <a:rPr lang="cs-CZ" i="1" dirty="0" smtClean="0"/>
              <a:t>n</a:t>
            </a:r>
            <a:r>
              <a:rPr lang="cs-CZ" i="1" baseline="-25000" dirty="0" smtClean="0"/>
              <a:t>i</a:t>
            </a:r>
            <a:r>
              <a:rPr lang="cs-CZ" dirty="0" smtClean="0"/>
              <a:t> vzorků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i="1" baseline="-25000" dirty="0" smtClean="0"/>
              <a:t>,1</a:t>
            </a:r>
            <a:r>
              <a:rPr lang="cs-CZ" i="1" dirty="0" smtClean="0"/>
              <a:t>, .. ,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i="1" baseline="-25000" dirty="0" smtClean="0"/>
              <a:t>,n</a:t>
            </a:r>
            <a:r>
              <a:rPr lang="cs-CZ" i="1" baseline="-40000" dirty="0" smtClean="0"/>
              <a:t>i</a:t>
            </a:r>
          </a:p>
          <a:p>
            <a:endParaRPr lang="cs-CZ" dirty="0" smtClean="0"/>
          </a:p>
          <a:p>
            <a:r>
              <a:rPr lang="cs-CZ" b="1" dirty="0" smtClean="0"/>
              <a:t>Kombinovaný estimátor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763688" y="4171032"/>
            <a:ext cx="5259164" cy="1346200"/>
            <a:chOff x="1689100" y="3365500"/>
            <a:chExt cx="5259164" cy="13462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89100" y="3365500"/>
              <a:ext cx="5259164" cy="1346200"/>
            </a:xfrm>
            <a:prstGeom prst="rect">
              <a:avLst/>
            </a:prstGeom>
            <a:noFill/>
            <a:ln w="25400">
              <a:solidFill>
                <a:srgbClr val="B5006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8476" y="3451776"/>
              <a:ext cx="509778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Arrow Connector 9"/>
          <p:cNvCxnSpPr/>
          <p:nvPr/>
        </p:nvCxnSpPr>
        <p:spPr>
          <a:xfrm flipV="1">
            <a:off x="2380696" y="5373216"/>
            <a:ext cx="43204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9574" y="5949280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vzorkovací </a:t>
            </a:r>
            <a:br>
              <a:rPr lang="cs-CZ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techniky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7662" y="5733256"/>
            <a:ext cx="2598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vzorky z </a:t>
            </a:r>
            <a:br>
              <a:rPr lang="cs-CZ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jednotlivých technik</a:t>
            </a:r>
            <a:endParaRPr lang="en-US" b="1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139952" y="5400308"/>
            <a:ext cx="195103" cy="3329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6098" y="3212976"/>
            <a:ext cx="38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kombinační váhy 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(mohou být různé pro každý vzorek)</a:t>
            </a:r>
            <a:endParaRPr lang="en-US" dirty="0">
              <a:latin typeface="+mj-lt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4644008" y="3859307"/>
            <a:ext cx="2310281" cy="7218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3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 kombinovaného odhadu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Podmínka pro váhové funkce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470018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75606" y="2060575"/>
          <a:ext cx="57927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0" name="Rovnice" r:id="rId3" imgW="2514600" imgH="495000" progId="Equation.3">
                  <p:embed/>
                </p:oleObj>
              </mc:Choice>
              <mc:Fallback>
                <p:oleObj name="Rovnice" r:id="rId3" imgW="25146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606" y="2060575"/>
                        <a:ext cx="5792788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131840" y="4293096"/>
            <a:ext cx="2880320" cy="1080120"/>
            <a:chOff x="4572000" y="3212976"/>
            <a:chExt cx="2880320" cy="1080120"/>
          </a:xfrm>
        </p:grpSpPr>
        <p:graphicFrame>
          <p:nvGraphicFramePr>
            <p:cNvPr id="7" name="Object 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644008" y="3268836"/>
            <a:ext cx="2692400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191" name="Rovnice" r:id="rId5" imgW="1168200" imgH="431640" progId="Equation.3">
                    <p:embed/>
                  </p:oleObj>
                </mc:Choice>
                <mc:Fallback>
                  <p:oleObj name="Rovnice" r:id="rId5" imgW="11682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008" y="3268836"/>
                          <a:ext cx="2692400" cy="996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572000" y="3212976"/>
              <a:ext cx="2880320" cy="10801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1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váhových funkcí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Cíl:</a:t>
            </a:r>
            <a:r>
              <a:rPr lang="cs-CZ" dirty="0" smtClean="0"/>
              <a:t> minimalizovat rozptyl kombinovaného </a:t>
            </a:r>
            <a:r>
              <a:rPr lang="cs-CZ" dirty="0" err="1" smtClean="0"/>
              <a:t>estimátoru</a:t>
            </a:r>
            <a:endParaRPr lang="cs-CZ" dirty="0" smtClean="0"/>
          </a:p>
          <a:p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Aritmetický průměr (velmi špatná kombinace)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Vyrovnaná heuristika (velmi dobrá kombinace)</a:t>
            </a:r>
          </a:p>
          <a:p>
            <a:pPr marL="784225" lvl="1" indent="-457200"/>
            <a:r>
              <a:rPr lang="cs-CZ" dirty="0" smtClean="0"/>
              <a:t>….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471042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56038" y="3167435"/>
          <a:ext cx="14319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4" name="Rovnice" r:id="rId3" imgW="622080" imgH="393480" progId="Equation.3">
                  <p:embed/>
                </p:oleObj>
              </mc:Choice>
              <mc:Fallback>
                <p:oleObj name="Rovnice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3167435"/>
                        <a:ext cx="143192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8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cs-CZ" dirty="0" smtClean="0"/>
              <a:t>Vyrovnaná heuristika (Balance </a:t>
            </a:r>
            <a:r>
              <a:rPr lang="cs-CZ" dirty="0" err="1" smtClean="0"/>
              <a:t>heurist</a:t>
            </a:r>
            <a:r>
              <a:rPr lang="cs-CZ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457200" indent="-457200"/>
            <a:r>
              <a:rPr lang="cs-CZ" dirty="0" smtClean="0"/>
              <a:t>Kombinační váhy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Výsledný estimátor (po dosazení vah)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784225" lvl="1" indent="-457200"/>
            <a:r>
              <a:rPr lang="cs-CZ" dirty="0" smtClean="0"/>
              <a:t>příspěvek vzorku nezávisí na tom, ze které byl pořízen techniky (tj. </a:t>
            </a:r>
            <a:r>
              <a:rPr lang="cs-CZ" dirty="0" err="1" smtClean="0"/>
              <a:t>pdf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472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540" y="2060848"/>
            <a:ext cx="355092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4013428"/>
            <a:ext cx="4495800" cy="128778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4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cs-CZ" dirty="0" smtClean="0"/>
              <a:t>Vyrovnaná heuristika (Balance </a:t>
            </a:r>
            <a:r>
              <a:rPr lang="cs-CZ" dirty="0" err="1" smtClean="0"/>
              <a:t>heurist</a:t>
            </a:r>
            <a:r>
              <a:rPr lang="cs-CZ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Vyrovnaná heuristika je téměř optimální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Žádný kombinovaný estimátor nemůže mít rozptyl „o mnoho“ menší než vyrovnaná heuristika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Další možné kombinační heuristiky</a:t>
            </a:r>
          </a:p>
          <a:p>
            <a:pPr lvl="1"/>
            <a:r>
              <a:rPr lang="cs-CZ" dirty="0" smtClean="0"/>
              <a:t>Maximální heuristika</a:t>
            </a:r>
          </a:p>
          <a:p>
            <a:pPr lvl="1"/>
            <a:r>
              <a:rPr lang="cs-CZ" dirty="0" smtClean="0"/>
              <a:t>Mocninná heuristika</a:t>
            </a:r>
          </a:p>
          <a:p>
            <a:pPr lvl="1"/>
            <a:r>
              <a:rPr lang="cs-CZ" dirty="0" smtClean="0"/>
              <a:t>viz. </a:t>
            </a:r>
            <a:r>
              <a:rPr lang="cs-CZ" dirty="0" err="1" smtClean="0"/>
              <a:t>Veach</a:t>
            </a:r>
            <a:r>
              <a:rPr lang="cs-CZ" dirty="0" smtClean="0"/>
              <a:t> 1997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4978</TotalTime>
  <Words>888</Words>
  <Application>Microsoft Office PowerPoint</Application>
  <PresentationFormat>Předvádění na obrazovce (4:3)</PresentationFormat>
  <Paragraphs>209</Paragraphs>
  <Slides>29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Hrany</vt:lpstr>
      <vt:lpstr>Rovnice</vt:lpstr>
      <vt:lpstr>Počítačová grafika III –  Multiple Importance Sampling</vt:lpstr>
      <vt:lpstr>Sampling strategies</vt:lpstr>
      <vt:lpstr>Zpět k obecnému MC integrování – „Multiple Importance Sampling“</vt:lpstr>
      <vt:lpstr>Multiple Importance Sampling</vt:lpstr>
      <vt:lpstr>Multiple importance sampling</vt:lpstr>
      <vt:lpstr>Nestrannost kombinovaného odhadu</vt:lpstr>
      <vt:lpstr>Volba váhových funkcí</vt:lpstr>
      <vt:lpstr>Vyrovnaná heuristika (Balance heurist.)</vt:lpstr>
      <vt:lpstr>Vyrovnaná heuristika (Balance heurist.)</vt:lpstr>
      <vt:lpstr>Jeden člen kombinovaného odhadu</vt:lpstr>
      <vt:lpstr>Aritmetický průměr</vt:lpstr>
      <vt:lpstr>Vyrovnaná heuristika</vt:lpstr>
      <vt:lpstr>Výpočet přímého osvětlení pomocí MIS</vt:lpstr>
      <vt:lpstr>Problém: Najdeme náhodným vzorkováním BRDF  světlo?</vt:lpstr>
      <vt:lpstr>Přímé osvětlení</vt:lpstr>
      <vt:lpstr>Přímé osvětlení: Dva možné přístupy</vt:lpstr>
      <vt:lpstr>Dvě vzorkovací techniky</vt:lpstr>
      <vt:lpstr>Přímé osvětlení: Vzorkování BRDF </vt:lpstr>
      <vt:lpstr>Přímé osvětlení: Vzorkování povrchu zdrojů světla </vt:lpstr>
      <vt:lpstr>Přímé osvětlení: Dva možné přístupy</vt:lpstr>
      <vt:lpstr>Přímé osvětlení: Dva možné přístupy</vt:lpstr>
      <vt:lpstr>Přímé osvětlení: Dva možné přístupy</vt:lpstr>
      <vt:lpstr>Jak zvolit váhy?</vt:lpstr>
      <vt:lpstr>Výpočet přímého osvětlení pomocí MIS</vt:lpstr>
      <vt:lpstr>Kombinace</vt:lpstr>
      <vt:lpstr>Dvě vzorkovací techniky</vt:lpstr>
      <vt:lpstr>Výpočet vah</vt:lpstr>
      <vt:lpstr>Hustoty pravděpodobnosti</vt:lpstr>
      <vt:lpstr>Příspěvky vzorkovacích technik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Kombinované estimátory - Počítačová grafika III (NPGR010)</dc:title>
  <dc:creator>Jaroslav Křivánek</dc:creator>
  <cp:lastModifiedBy>jarda</cp:lastModifiedBy>
  <cp:revision>3092</cp:revision>
  <dcterms:created xsi:type="dcterms:W3CDTF">2006-11-17T09:10:54Z</dcterms:created>
  <dcterms:modified xsi:type="dcterms:W3CDTF">2014-12-02T19:11:30Z</dcterms:modified>
</cp:coreProperties>
</file>